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1" r:id="rId2"/>
    <p:sldId id="292" r:id="rId3"/>
    <p:sldId id="317" r:id="rId4"/>
    <p:sldId id="316" r:id="rId5"/>
    <p:sldId id="318" r:id="rId6"/>
    <p:sldId id="319" r:id="rId7"/>
    <p:sldId id="320" r:id="rId8"/>
    <p:sldId id="298" r:id="rId9"/>
    <p:sldId id="299" r:id="rId10"/>
    <p:sldId id="300" r:id="rId11"/>
    <p:sldId id="301" r:id="rId12"/>
    <p:sldId id="302" r:id="rId13"/>
    <p:sldId id="303" r:id="rId14"/>
    <p:sldId id="321" r:id="rId15"/>
    <p:sldId id="322" r:id="rId16"/>
    <p:sldId id="323" r:id="rId17"/>
    <p:sldId id="325" r:id="rId18"/>
    <p:sldId id="326" r:id="rId19"/>
    <p:sldId id="315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3A70829-118B-9643-BCFD-1499F43F893F}">
          <p14:sldIdLst>
            <p14:sldId id="291"/>
            <p14:sldId id="292"/>
            <p14:sldId id="317"/>
            <p14:sldId id="316"/>
            <p14:sldId id="318"/>
            <p14:sldId id="319"/>
            <p14:sldId id="320"/>
            <p14:sldId id="298"/>
            <p14:sldId id="299"/>
            <p14:sldId id="300"/>
            <p14:sldId id="301"/>
            <p14:sldId id="302"/>
            <p14:sldId id="303"/>
            <p14:sldId id="321"/>
            <p14:sldId id="322"/>
            <p14:sldId id="323"/>
            <p14:sldId id="325"/>
            <p14:sldId id="326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DC0B2"/>
    <a:srgbClr val="4F6560"/>
    <a:srgbClr val="4F6561"/>
    <a:srgbClr val="94BEB4"/>
    <a:srgbClr val="94BEB5"/>
    <a:srgbClr val="A23B6A"/>
    <a:srgbClr val="80A39C"/>
    <a:srgbClr val="BEBAAC"/>
    <a:srgbClr val="C5C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69" autoAdjust="0"/>
    <p:restoredTop sz="99486" autoAdjust="0"/>
  </p:normalViewPr>
  <p:slideViewPr>
    <p:cSldViewPr snapToGrid="0" snapToObjects="1">
      <p:cViewPr varScale="1">
        <p:scale>
          <a:sx n="140" d="100"/>
          <a:sy n="140" d="100"/>
        </p:scale>
        <p:origin x="-448" y="-96"/>
      </p:cViewPr>
      <p:guideLst>
        <p:guide orient="horz" pos="313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D61ED-69E9-FE4C-B5D8-A36BBB45386B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F9FC2-D708-9142-8C20-5971C667146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39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57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27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1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47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44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0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18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97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51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6EEF-E72D-8445-804D-4EA93E89B1AC}" type="datetimeFigureOut">
              <a:rPr lang="it-IT" smtClean="0"/>
              <a:t>20/07/15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7974-FC4E-1345-9312-A40C60C9039E}" type="slidenum">
              <a:rPr lang="it-IT" smtClean="0"/>
              <a:t>‹n.›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269400" y="59994"/>
            <a:ext cx="8745909" cy="390800"/>
          </a:xfrm>
          <a:prstGeom prst="rect">
            <a:avLst/>
          </a:prstGeom>
          <a:solidFill>
            <a:srgbClr val="4F656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AutoNum type="arabicParenR"/>
            </a:pP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8" name="Ritaglia e arrotonda singolo angolo rettangolo 7"/>
          <p:cNvSpPr/>
          <p:nvPr userDrawn="1"/>
        </p:nvSpPr>
        <p:spPr>
          <a:xfrm>
            <a:off x="0" y="6592782"/>
            <a:ext cx="4025381" cy="257385"/>
          </a:xfrm>
          <a:prstGeom prst="snipRoundRect">
            <a:avLst/>
          </a:prstGeom>
          <a:solidFill>
            <a:srgbClr val="A23B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100" b="1" dirty="0" smtClean="0">
                <a:solidFill>
                  <a:srgbClr val="000000"/>
                </a:solidFill>
              </a:rPr>
              <a:t>REALE-ANTISERI</a:t>
            </a:r>
            <a:r>
              <a:rPr lang="it-IT" sz="1100" b="1" baseline="0" dirty="0" smtClean="0">
                <a:solidFill>
                  <a:srgbClr val="000000"/>
                </a:solidFill>
              </a:rPr>
              <a:t> – Storia del pensiero filosofico e scientifico</a:t>
            </a:r>
            <a:endParaRPr lang="it-IT" sz="1100" b="1" dirty="0">
              <a:solidFill>
                <a:srgbClr val="000000"/>
              </a:solidFill>
            </a:endParaRP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2280287" y="519581"/>
            <a:ext cx="673502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 userDrawn="1"/>
        </p:nvCxnSpPr>
        <p:spPr>
          <a:xfrm>
            <a:off x="2663591" y="604627"/>
            <a:ext cx="6332468" cy="0"/>
          </a:xfrm>
          <a:prstGeom prst="line">
            <a:avLst/>
          </a:prstGeom>
          <a:ln>
            <a:solidFill>
              <a:srgbClr val="4F65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54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655610" y="650534"/>
            <a:ext cx="1034814" cy="312182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Socrate</a:t>
            </a:r>
            <a:endParaRPr lang="it-IT" sz="13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155153" y="1114937"/>
            <a:ext cx="1034814" cy="312182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Antistene</a:t>
            </a:r>
            <a:endParaRPr lang="it-IT" sz="13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702240" y="1591074"/>
            <a:ext cx="1783643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  <a:t>Diogene di </a:t>
            </a:r>
            <a:r>
              <a:rPr lang="it-IT" sz="1300" b="1" dirty="0" err="1" smtClean="0">
                <a:solidFill>
                  <a:srgbClr val="A23B6A"/>
                </a:solidFill>
                <a:latin typeface="Times New Roman"/>
                <a:cs typeface="Times New Roman"/>
              </a:rPr>
              <a:t>Sinope</a:t>
            </a:r>
            <a: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  <a:t/>
            </a:r>
            <a:b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</a:br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(“Socrate impazzito”)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226212" y="3299962"/>
            <a:ext cx="1796815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Rifiuto della cultura tradizionale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3458586" y="3299962"/>
            <a:ext cx="2271889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Ricerca della natura genuina</a:t>
            </a:r>
            <a:b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dell’uomo = </a:t>
            </a:r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animalità</a:t>
            </a:r>
            <a:endParaRPr lang="it-IT" sz="13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226212" y="4098545"/>
            <a:ext cx="1285050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Fatica </a:t>
            </a:r>
            <a:b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ed esercizio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1245455" y="5070929"/>
            <a:ext cx="1285050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Disprezzo</a:t>
            </a:r>
            <a:b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dei piaceri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139681" y="5070929"/>
            <a:ext cx="1285050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di azione</a:t>
            </a:r>
            <a:b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it-IT" sz="13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anàdeia</a:t>
            </a:r>
            <a:endParaRPr lang="it-IT" sz="13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5317397" y="5070929"/>
            <a:ext cx="1285050" cy="739378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autarchia</a:t>
            </a:r>
          </a:p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apatia</a:t>
            </a:r>
          </a:p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indifferenza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1245455" y="6171898"/>
            <a:ext cx="1285050" cy="312182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convivenza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139681" y="6171898"/>
            <a:ext cx="1285050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cittadini del mondo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7008007" y="4110012"/>
            <a:ext cx="1285050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di parola</a:t>
            </a:r>
            <a:b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it-IT" sz="13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parrhesìa</a:t>
            </a:r>
            <a:endParaRPr lang="it-IT" sz="13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e 3"/>
          <p:cNvSpPr/>
          <p:nvPr/>
        </p:nvSpPr>
        <p:spPr>
          <a:xfrm>
            <a:off x="3605431" y="2443995"/>
            <a:ext cx="1946301" cy="411153"/>
          </a:xfrm>
          <a:prstGeom prst="ellipse">
            <a:avLst/>
          </a:prstGeom>
          <a:solidFill>
            <a:srgbClr val="94BEB5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“Cerco </a:t>
            </a:r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l’uomo”</a:t>
            </a:r>
          </a:p>
        </p:txBody>
      </p:sp>
      <p:sp>
        <p:nvSpPr>
          <p:cNvPr id="19" name="Ovale 18"/>
          <p:cNvSpPr/>
          <p:nvPr/>
        </p:nvSpPr>
        <p:spPr>
          <a:xfrm>
            <a:off x="3905437" y="4167325"/>
            <a:ext cx="1411960" cy="411153"/>
          </a:xfrm>
          <a:prstGeom prst="ellipse">
            <a:avLst/>
          </a:prstGeom>
          <a:solidFill>
            <a:srgbClr val="94BEB5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Libertà</a:t>
            </a:r>
            <a:endParaRPr lang="it-IT" sz="13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1690424" y="962716"/>
            <a:ext cx="464729" cy="152221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189967" y="1427119"/>
            <a:ext cx="512273" cy="163955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9" idx="2"/>
            <a:endCxn id="4" idx="0"/>
          </p:cNvCxnSpPr>
          <p:nvPr/>
        </p:nvCxnSpPr>
        <p:spPr>
          <a:xfrm flipH="1">
            <a:off x="4578582" y="2116854"/>
            <a:ext cx="15480" cy="327141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4" idx="4"/>
            <a:endCxn id="11" idx="0"/>
          </p:cNvCxnSpPr>
          <p:nvPr/>
        </p:nvCxnSpPr>
        <p:spPr>
          <a:xfrm>
            <a:off x="4578582" y="2855148"/>
            <a:ext cx="15949" cy="444814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10" idx="3"/>
            <a:endCxn id="11" idx="1"/>
          </p:cNvCxnSpPr>
          <p:nvPr/>
        </p:nvCxnSpPr>
        <p:spPr>
          <a:xfrm>
            <a:off x="3023027" y="3562852"/>
            <a:ext cx="435559" cy="0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12" idx="2"/>
            <a:endCxn id="13" idx="0"/>
          </p:cNvCxnSpPr>
          <p:nvPr/>
        </p:nvCxnSpPr>
        <p:spPr>
          <a:xfrm>
            <a:off x="1868737" y="4624325"/>
            <a:ext cx="19243" cy="446604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stCxn id="14" idx="1"/>
            <a:endCxn id="13" idx="3"/>
          </p:cNvCxnSpPr>
          <p:nvPr/>
        </p:nvCxnSpPr>
        <p:spPr>
          <a:xfrm flipH="1">
            <a:off x="2530505" y="5333819"/>
            <a:ext cx="609176" cy="0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14" idx="2"/>
            <a:endCxn id="16" idx="0"/>
          </p:cNvCxnSpPr>
          <p:nvPr/>
        </p:nvCxnSpPr>
        <p:spPr>
          <a:xfrm flipH="1">
            <a:off x="1887980" y="5596709"/>
            <a:ext cx="1894226" cy="575189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14" idx="2"/>
            <a:endCxn id="17" idx="0"/>
          </p:cNvCxnSpPr>
          <p:nvPr/>
        </p:nvCxnSpPr>
        <p:spPr>
          <a:xfrm>
            <a:off x="3782206" y="5596709"/>
            <a:ext cx="0" cy="575189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12" idx="3"/>
            <a:endCxn id="19" idx="2"/>
          </p:cNvCxnSpPr>
          <p:nvPr/>
        </p:nvCxnSpPr>
        <p:spPr>
          <a:xfrm>
            <a:off x="2511262" y="4361435"/>
            <a:ext cx="1394175" cy="11467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stCxn id="19" idx="3"/>
            <a:endCxn id="14" idx="0"/>
          </p:cNvCxnSpPr>
          <p:nvPr/>
        </p:nvCxnSpPr>
        <p:spPr>
          <a:xfrm flipH="1">
            <a:off x="3782206" y="4518266"/>
            <a:ext cx="330008" cy="552663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19" idx="5"/>
            <a:endCxn id="15" idx="0"/>
          </p:cNvCxnSpPr>
          <p:nvPr/>
        </p:nvCxnSpPr>
        <p:spPr>
          <a:xfrm>
            <a:off x="5110620" y="4518266"/>
            <a:ext cx="849302" cy="552663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stCxn id="19" idx="6"/>
            <a:endCxn id="18" idx="1"/>
          </p:cNvCxnSpPr>
          <p:nvPr/>
        </p:nvCxnSpPr>
        <p:spPr>
          <a:xfrm>
            <a:off x="5317397" y="4372902"/>
            <a:ext cx="1690610" cy="0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11" idx="2"/>
            <a:endCxn id="19" idx="0"/>
          </p:cNvCxnSpPr>
          <p:nvPr/>
        </p:nvCxnSpPr>
        <p:spPr>
          <a:xfrm>
            <a:off x="4594531" y="3825742"/>
            <a:ext cx="16886" cy="341583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858567" y="80997"/>
            <a:ext cx="1993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1. IL CINISMO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4" name="Anello 33"/>
          <p:cNvSpPr/>
          <p:nvPr/>
        </p:nvSpPr>
        <p:spPr>
          <a:xfrm>
            <a:off x="142621" y="8557"/>
            <a:ext cx="573942" cy="568636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5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2507108" y="880122"/>
            <a:ext cx="4103995" cy="828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Critica la rappresentazione catalettica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Predica la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sospensione del giudizio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Propone la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ragionevolezza 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come criterio per la vita pratica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2507107" y="2020955"/>
            <a:ext cx="4103999" cy="828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Nega ogni criterio di verità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Propone la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probabilità 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come criterio per la vita pratica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507107" y="3161788"/>
            <a:ext cx="4103999" cy="887254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Afferma che le cose sono incomprensibili </a:t>
            </a:r>
            <a:r>
              <a:rPr lang="it-IT" sz="1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per noi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ma comprensibili </a:t>
            </a:r>
            <a:r>
              <a:rPr lang="it-IT" sz="1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sé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Propone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l’evidenza del probabile 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come criterio per la conoscenza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2507107" y="4361875"/>
            <a:ext cx="4103999" cy="828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Afferma l’esistenza della verità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Afferma che la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verità è conoscibile</a:t>
            </a:r>
            <a:endParaRPr lang="it-IT" sz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507107" y="5502708"/>
            <a:ext cx="4103999" cy="828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Massimo esponente dell’Eclettismo a Roma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Tramite culturale tra Grecia e Roma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41981" y="877677"/>
            <a:ext cx="1500795" cy="828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 err="1" smtClean="0">
                <a:solidFill>
                  <a:srgbClr val="A23B6A"/>
                </a:solidFill>
                <a:latin typeface="Times New Roman"/>
                <a:cs typeface="Times New Roman"/>
              </a:rPr>
              <a:t>Arcesilao</a:t>
            </a:r>
            <a:endParaRPr lang="it-IT" sz="1300" b="1" dirty="0">
              <a:solidFill>
                <a:srgbClr val="A23B6A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 </a:t>
            </a:r>
            <a:r>
              <a:rPr lang="it-IT" sz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Pitane</a:t>
            </a:r>
            <a:endParaRPr lang="it-IT" sz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(315-240 a.C.)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41981" y="2020955"/>
            <a:ext cx="1500795" cy="828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>
                <a:solidFill>
                  <a:srgbClr val="A23B6A"/>
                </a:solidFill>
                <a:latin typeface="Times New Roman"/>
                <a:cs typeface="Times New Roman"/>
              </a:rPr>
              <a:t>Carneade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 Cirene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(219-129 a.C.)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441981" y="3221042"/>
            <a:ext cx="1500795" cy="828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>
                <a:solidFill>
                  <a:srgbClr val="A23B6A"/>
                </a:solidFill>
                <a:latin typeface="Times New Roman"/>
                <a:cs typeface="Times New Roman"/>
              </a:rPr>
              <a:t>Filone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 </a:t>
            </a:r>
            <a:r>
              <a:rPr lang="it-IT" sz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Larissa</a:t>
            </a:r>
            <a:endParaRPr lang="it-IT" sz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441981" y="4361875"/>
            <a:ext cx="1500795" cy="828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>
                <a:solidFill>
                  <a:srgbClr val="A23B6A"/>
                </a:solidFill>
                <a:latin typeface="Times New Roman"/>
                <a:cs typeface="Times New Roman"/>
              </a:rPr>
              <a:t>Antioco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 </a:t>
            </a:r>
            <a:r>
              <a:rPr lang="it-IT" sz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Ascalona</a:t>
            </a:r>
            <a:endParaRPr lang="it-IT" sz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(120-69 a.C.)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41981" y="5502708"/>
            <a:ext cx="1500795" cy="828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  <a:t>Cicerone</a:t>
            </a:r>
            <a:endParaRPr lang="it-IT" sz="1300" b="1" dirty="0">
              <a:solidFill>
                <a:srgbClr val="A23B6A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(106-</a:t>
            </a:r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43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a.C.)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Connettore 2 14"/>
          <p:cNvCxnSpPr>
            <a:stCxn id="10" idx="3"/>
          </p:cNvCxnSpPr>
          <p:nvPr/>
        </p:nvCxnSpPr>
        <p:spPr>
          <a:xfrm>
            <a:off x="1942776" y="1291677"/>
            <a:ext cx="564330" cy="0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3"/>
            <a:endCxn id="5" idx="1"/>
          </p:cNvCxnSpPr>
          <p:nvPr/>
        </p:nvCxnSpPr>
        <p:spPr>
          <a:xfrm>
            <a:off x="1942776" y="2434955"/>
            <a:ext cx="564331" cy="0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2" idx="3"/>
            <a:endCxn id="7" idx="1"/>
          </p:cNvCxnSpPr>
          <p:nvPr/>
        </p:nvCxnSpPr>
        <p:spPr>
          <a:xfrm flipV="1">
            <a:off x="1942776" y="3605415"/>
            <a:ext cx="564331" cy="29627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3" idx="3"/>
            <a:endCxn id="8" idx="1"/>
          </p:cNvCxnSpPr>
          <p:nvPr/>
        </p:nvCxnSpPr>
        <p:spPr>
          <a:xfrm>
            <a:off x="1942776" y="4775875"/>
            <a:ext cx="564331" cy="0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4" idx="3"/>
            <a:endCxn id="9" idx="1"/>
          </p:cNvCxnSpPr>
          <p:nvPr/>
        </p:nvCxnSpPr>
        <p:spPr>
          <a:xfrm>
            <a:off x="1942776" y="5916708"/>
            <a:ext cx="564331" cy="0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tangolo arrotondato 28"/>
          <p:cNvSpPr/>
          <p:nvPr/>
        </p:nvSpPr>
        <p:spPr>
          <a:xfrm>
            <a:off x="7390586" y="1388967"/>
            <a:ext cx="1614179" cy="952976"/>
          </a:xfrm>
          <a:prstGeom prst="roundRect">
            <a:avLst>
              <a:gd name="adj" fmla="val 11076"/>
            </a:avLst>
          </a:prstGeom>
          <a:solidFill>
            <a:srgbClr val="94BEB5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Esiti scettici dell’Accademia</a:t>
            </a:r>
          </a:p>
          <a:p>
            <a:pPr algn="ctr"/>
            <a:r>
              <a:rPr lang="it-IT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critica al dogmatismo stoico</a:t>
            </a:r>
            <a:endParaRPr lang="it-IT" sz="13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7390586" y="3615668"/>
            <a:ext cx="1614179" cy="1166574"/>
          </a:xfrm>
          <a:prstGeom prst="roundRect">
            <a:avLst>
              <a:gd name="adj" fmla="val 11076"/>
            </a:avLst>
          </a:prstGeom>
          <a:solidFill>
            <a:srgbClr val="94BEB5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Esiti eclettici</a:t>
            </a:r>
          </a:p>
          <a:p>
            <a:pPr algn="ctr"/>
            <a:r>
              <a:rPr lang="it-IT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dell’Accademia</a:t>
            </a:r>
          </a:p>
          <a:p>
            <a:pPr algn="ctr"/>
            <a:r>
              <a:rPr lang="it-IT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(tentativo di scegliere il meglio dalle varie scuole)</a:t>
            </a:r>
            <a:endParaRPr lang="it-IT" sz="13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4" name="Connettore 2 33"/>
          <p:cNvCxnSpPr>
            <a:stCxn id="10" idx="2"/>
            <a:endCxn id="11" idx="0"/>
          </p:cNvCxnSpPr>
          <p:nvPr/>
        </p:nvCxnSpPr>
        <p:spPr>
          <a:xfrm>
            <a:off x="1192379" y="1705677"/>
            <a:ext cx="0" cy="315278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11" idx="2"/>
            <a:endCxn id="12" idx="0"/>
          </p:cNvCxnSpPr>
          <p:nvPr/>
        </p:nvCxnSpPr>
        <p:spPr>
          <a:xfrm>
            <a:off x="1192379" y="2848955"/>
            <a:ext cx="0" cy="372087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12" idx="2"/>
            <a:endCxn id="13" idx="0"/>
          </p:cNvCxnSpPr>
          <p:nvPr/>
        </p:nvCxnSpPr>
        <p:spPr>
          <a:xfrm>
            <a:off x="1192379" y="4049042"/>
            <a:ext cx="0" cy="312833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13" idx="2"/>
            <a:endCxn id="14" idx="0"/>
          </p:cNvCxnSpPr>
          <p:nvPr/>
        </p:nvCxnSpPr>
        <p:spPr>
          <a:xfrm>
            <a:off x="1192379" y="5189875"/>
            <a:ext cx="0" cy="312833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4 46"/>
          <p:cNvCxnSpPr>
            <a:stCxn id="4" idx="3"/>
            <a:endCxn id="29" idx="1"/>
          </p:cNvCxnSpPr>
          <p:nvPr/>
        </p:nvCxnSpPr>
        <p:spPr>
          <a:xfrm>
            <a:off x="6611103" y="1294122"/>
            <a:ext cx="779483" cy="571333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4 49"/>
          <p:cNvCxnSpPr>
            <a:stCxn id="5" idx="3"/>
            <a:endCxn id="29" idx="1"/>
          </p:cNvCxnSpPr>
          <p:nvPr/>
        </p:nvCxnSpPr>
        <p:spPr>
          <a:xfrm flipV="1">
            <a:off x="6611106" y="1865455"/>
            <a:ext cx="779480" cy="56950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4 52"/>
          <p:cNvCxnSpPr>
            <a:stCxn id="7" idx="3"/>
            <a:endCxn id="30" idx="1"/>
          </p:cNvCxnSpPr>
          <p:nvPr/>
        </p:nvCxnSpPr>
        <p:spPr>
          <a:xfrm>
            <a:off x="6611106" y="3605415"/>
            <a:ext cx="779480" cy="59354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4 55"/>
          <p:cNvCxnSpPr>
            <a:stCxn id="8" idx="3"/>
            <a:endCxn id="30" idx="1"/>
          </p:cNvCxnSpPr>
          <p:nvPr/>
        </p:nvCxnSpPr>
        <p:spPr>
          <a:xfrm flipV="1">
            <a:off x="6611106" y="4198955"/>
            <a:ext cx="779480" cy="57692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4 60"/>
          <p:cNvCxnSpPr>
            <a:stCxn id="30" idx="2"/>
            <a:endCxn id="9" idx="3"/>
          </p:cNvCxnSpPr>
          <p:nvPr/>
        </p:nvCxnSpPr>
        <p:spPr>
          <a:xfrm rot="5400000">
            <a:off x="6837158" y="4556190"/>
            <a:ext cx="1134466" cy="1586570"/>
          </a:xfrm>
          <a:prstGeom prst="bentConnector2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858567" y="80997"/>
            <a:ext cx="6365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2. LO SCETTICISMO E L’ECLETTISMO DELL’ACCADEMIA PLATONICA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6" name="Anello 65"/>
          <p:cNvSpPr/>
          <p:nvPr/>
        </p:nvSpPr>
        <p:spPr>
          <a:xfrm>
            <a:off x="142621" y="-28430"/>
            <a:ext cx="573942" cy="568636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7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1028"/>
            <a:ext cx="3551010" cy="171697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8567" y="80997"/>
            <a:ext cx="3301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1. IL MUSEO E LA BIBLIOTECA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142621" y="-28430"/>
            <a:ext cx="573942" cy="568636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962668" y="1641953"/>
            <a:ext cx="3443208" cy="550243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  <a:t>Atene</a:t>
            </a:r>
            <a:endParaRPr lang="it-IT" sz="1300" b="1" dirty="0">
              <a:solidFill>
                <a:srgbClr val="A23B6A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Capitale filosofica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990016" y="1641953"/>
            <a:ext cx="3443208" cy="550243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  <a:t>Alessandria</a:t>
            </a:r>
            <a:endParaRPr lang="it-IT" sz="1300" b="1" dirty="0">
              <a:solidFill>
                <a:srgbClr val="A23B6A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Capitale della cultura ellenistica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5477531" y="2533517"/>
            <a:ext cx="2536509" cy="690086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Alla foce del Nilo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 centro di un commercio fiorente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 centro di intensi scambi culturali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422318" y="3546359"/>
            <a:ext cx="7010906" cy="550243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Fondazione del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Museo	</a:t>
            </a:r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centro di raccolta di attrezzature per indagini scientifiche)</a:t>
            </a:r>
          </a:p>
          <a:p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Fondazione della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Biblioteca	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(centro di raccolta dell’intera produzione letteraria greca)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3109326" y="4670664"/>
            <a:ext cx="3678100" cy="108442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Nascita della filologia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Catalogazione dei volumi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Edizione dell’Iliade e dell’Odissea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Compilazione della prima grammatica greca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Sviluppo del genere biografico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5340398" y="2192197"/>
            <a:ext cx="0" cy="1354162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9" idx="0"/>
          </p:cNvCxnSpPr>
          <p:nvPr/>
        </p:nvCxnSpPr>
        <p:spPr>
          <a:xfrm>
            <a:off x="6711620" y="2192196"/>
            <a:ext cx="34166" cy="341321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0" idx="2"/>
            <a:endCxn id="11" idx="0"/>
          </p:cNvCxnSpPr>
          <p:nvPr/>
        </p:nvCxnSpPr>
        <p:spPr>
          <a:xfrm>
            <a:off x="4927771" y="4096602"/>
            <a:ext cx="20605" cy="574062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8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58567" y="80997"/>
            <a:ext cx="3122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2. LE SCIENZE PARTICOLARI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142621" y="-28430"/>
            <a:ext cx="573942" cy="568636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06832" y="1204706"/>
            <a:ext cx="2816210" cy="156452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  <a:t>MATEMATICA</a:t>
            </a:r>
            <a:endParaRPr lang="it-IT" sz="1300" b="1" dirty="0">
              <a:solidFill>
                <a:srgbClr val="A23B6A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Euclide (Elementi)</a:t>
            </a:r>
          </a:p>
          <a:p>
            <a:pPr marL="171450" indent="-171450">
              <a:buFont typeface="Arial"/>
              <a:buChar char="•"/>
            </a:pP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Assiomatizzazione della geometria </a:t>
            </a:r>
            <a:b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(Definizioni, postulati, assiomi)</a:t>
            </a:r>
          </a:p>
          <a:p>
            <a:pPr marL="171450" indent="-171450">
              <a:buFont typeface="Arial"/>
              <a:buChar char="•"/>
            </a:pP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Riduzione all’assurdo (</a:t>
            </a:r>
            <a:r>
              <a:rPr lang="it-IT" sz="12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élenchos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Metodo dell’esaustione</a:t>
            </a:r>
            <a:endParaRPr lang="it-IT" sz="12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06832" y="2929110"/>
            <a:ext cx="2816210" cy="156452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  <a:t>MECCANICA</a:t>
            </a:r>
            <a:endParaRPr lang="it-IT" sz="1300" b="1" dirty="0">
              <a:solidFill>
                <a:srgbClr val="A23B6A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Archimede</a:t>
            </a:r>
          </a:p>
          <a:p>
            <a:pPr marL="171450" indent="-171450">
              <a:buFont typeface="Arial"/>
              <a:buChar char="•"/>
            </a:pP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Ricerca di idrostatica</a:t>
            </a:r>
            <a:b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(Principio di Archimede)</a:t>
            </a:r>
          </a:p>
          <a:p>
            <a:pPr marL="171450" indent="-171450">
              <a:buFont typeface="Arial"/>
              <a:buChar char="•"/>
            </a:pP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Ricerche </a:t>
            </a:r>
            <a:r>
              <a:rPr lang="it-IT"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di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statica</a:t>
            </a:r>
            <a:r>
              <a:rPr lang="it-IT" sz="1200" b="1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it-IT" sz="1200" b="1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(Studio sulla leva)</a:t>
            </a:r>
            <a:endParaRPr lang="it-IT"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Studi di ingegneria</a:t>
            </a:r>
            <a:endParaRPr lang="it-IT" sz="12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06832" y="4696054"/>
            <a:ext cx="2816210" cy="156452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  <a:t>GEOGRAFIA</a:t>
            </a:r>
            <a:endParaRPr lang="it-IT" sz="1300" b="1" dirty="0">
              <a:solidFill>
                <a:srgbClr val="A23B6A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Eratostene</a:t>
            </a:r>
          </a:p>
          <a:p>
            <a:pPr marL="171450" indent="-171450">
              <a:buFont typeface="Arial"/>
              <a:buChar char="•"/>
            </a:pP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Applicazione della matematica alla geografia</a:t>
            </a:r>
          </a:p>
          <a:p>
            <a:pPr marL="171450" indent="-171450">
              <a:buFont typeface="Arial"/>
              <a:buChar char="•"/>
            </a:pP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Prima mappa del mondo</a:t>
            </a:r>
          </a:p>
          <a:p>
            <a:pPr marL="171450" indent="-171450">
              <a:buFont typeface="Arial"/>
              <a:buChar char="•"/>
            </a:pP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Calcolo delle dimensioni della Terra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5934957" y="1204706"/>
            <a:ext cx="2816210" cy="2464593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rgbClr val="A23B6A"/>
                </a:solidFill>
                <a:latin typeface="Times New Roman"/>
                <a:cs typeface="Times New Roman"/>
              </a:rPr>
              <a:t>ASTRONOMIA</a:t>
            </a:r>
            <a:endParaRPr lang="it-IT" sz="1300" b="1" dirty="0">
              <a:solidFill>
                <a:srgbClr val="A23B6A"/>
              </a:solidFill>
              <a:latin typeface="Times New Roman"/>
              <a:cs typeface="Times New Roman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Geocentrismo e </a:t>
            </a:r>
            <a:r>
              <a:rPr lang="it-IT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teoria dei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moti delle sfere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it-IT" sz="1200" dirty="0" err="1">
                <a:solidFill>
                  <a:schemeClr val="tx1"/>
                </a:solidFill>
                <a:latin typeface="Times New Roman"/>
                <a:cs typeface="Times New Roman"/>
              </a:rPr>
              <a:t>Eudosso</a:t>
            </a:r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it-IT" sz="1200" dirty="0" err="1">
                <a:solidFill>
                  <a:schemeClr val="tx1"/>
                </a:solidFill>
                <a:latin typeface="Times New Roman"/>
                <a:cs typeface="Times New Roman"/>
              </a:rPr>
              <a:t>Callippo</a:t>
            </a:r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, Aristotele)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•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La terra è ferma ma </a:t>
            </a:r>
            <a:r>
              <a:rPr lang="it-IT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ruota su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se stessa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it-IT" sz="1200" dirty="0" err="1">
                <a:solidFill>
                  <a:schemeClr val="tx1"/>
                </a:solidFill>
                <a:latin typeface="Times New Roman"/>
                <a:cs typeface="Times New Roman"/>
              </a:rPr>
              <a:t>Eraclide</a:t>
            </a:r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 Pontico)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•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Eliocentrismo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(Aristarco di Samo)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•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Reazione </a:t>
            </a:r>
            <a:r>
              <a:rPr lang="it-IT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all’eliocentrismo: teoria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degli </a:t>
            </a:r>
            <a:r>
              <a:rPr lang="it-IT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eccentrici e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degli epicicli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(Ipparco di Nicea)</a:t>
            </a:r>
            <a:endParaRPr lang="it-IT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5934957" y="4371052"/>
            <a:ext cx="2816210" cy="1889522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>
                <a:solidFill>
                  <a:srgbClr val="A23B6A"/>
                </a:solidFill>
                <a:latin typeface="Times New Roman"/>
                <a:cs typeface="Times New Roman"/>
              </a:rPr>
              <a:t>MEDICINA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•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Il cervello è </a:t>
            </a:r>
            <a:r>
              <a:rPr lang="it-IT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l’organo centrale dell’organismo</a:t>
            </a:r>
            <a:endParaRPr lang="it-IT" sz="12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it-IT" sz="1200" dirty="0" err="1">
                <a:solidFill>
                  <a:schemeClr val="tx1"/>
                </a:solidFill>
                <a:latin typeface="Times New Roman"/>
                <a:cs typeface="Times New Roman"/>
              </a:rPr>
              <a:t>Erofilo</a:t>
            </a:r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 di </a:t>
            </a:r>
            <a:r>
              <a:rPr lang="it-IT" sz="1200" dirty="0" err="1">
                <a:solidFill>
                  <a:schemeClr val="tx1"/>
                </a:solidFill>
                <a:latin typeface="Times New Roman"/>
                <a:cs typeface="Times New Roman"/>
              </a:rPr>
              <a:t>Calcedonia</a:t>
            </a:r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•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Distinzione delle arterie dalle vene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it-IT" sz="1200" dirty="0" err="1">
                <a:solidFill>
                  <a:schemeClr val="tx1"/>
                </a:solidFill>
                <a:latin typeface="Times New Roman"/>
                <a:cs typeface="Times New Roman"/>
              </a:rPr>
              <a:t>Erasistrato</a:t>
            </a:r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 di </a:t>
            </a:r>
            <a:r>
              <a:rPr lang="it-IT" sz="1200" dirty="0" err="1">
                <a:solidFill>
                  <a:schemeClr val="tx1"/>
                </a:solidFill>
                <a:latin typeface="Times New Roman"/>
                <a:cs typeface="Times New Roman"/>
              </a:rPr>
              <a:t>Iulide</a:t>
            </a:r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•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Medicina </a:t>
            </a:r>
            <a:r>
              <a:rPr lang="it-IT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empirica: l’esperienza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è </a:t>
            </a:r>
            <a:r>
              <a:rPr lang="it-IT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privilegiata rispetto </a:t>
            </a:r>
            <a:r>
              <a:rPr lang="it-IT" sz="1200" b="1" dirty="0">
                <a:solidFill>
                  <a:schemeClr val="tx1"/>
                </a:solidFill>
                <a:latin typeface="Times New Roman"/>
                <a:cs typeface="Times New Roman"/>
              </a:rPr>
              <a:t>alla teoria</a:t>
            </a:r>
          </a:p>
          <a:p>
            <a:r>
              <a:rPr lang="it-IT" sz="1200" dirty="0">
                <a:solidFill>
                  <a:schemeClr val="tx1"/>
                </a:solidFill>
                <a:latin typeface="Times New Roman"/>
                <a:cs typeface="Times New Roman"/>
              </a:rPr>
              <a:t>(Filino di Cos)</a:t>
            </a:r>
            <a:endParaRPr lang="it-IT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642938" y="3410806"/>
            <a:ext cx="1614179" cy="558641"/>
          </a:xfrm>
          <a:prstGeom prst="roundRect">
            <a:avLst>
              <a:gd name="adj" fmla="val 11076"/>
            </a:avLst>
          </a:prstGeom>
          <a:solidFill>
            <a:srgbClr val="94BEB5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dirty="0" smtClean="0">
                <a:solidFill>
                  <a:srgbClr val="000000"/>
                </a:solidFill>
              </a:rPr>
              <a:t>Fioritura delle scienze </a:t>
            </a:r>
            <a:r>
              <a:rPr lang="it-IT" sz="1400" dirty="0">
                <a:solidFill>
                  <a:srgbClr val="000000"/>
                </a:solidFill>
              </a:rPr>
              <a:t>particolari</a:t>
            </a:r>
            <a:endParaRPr lang="it-IT" sz="13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Connettore 4 12"/>
          <p:cNvCxnSpPr>
            <a:stCxn id="12" idx="3"/>
            <a:endCxn id="10" idx="1"/>
          </p:cNvCxnSpPr>
          <p:nvPr/>
        </p:nvCxnSpPr>
        <p:spPr>
          <a:xfrm flipV="1">
            <a:off x="5257117" y="2437003"/>
            <a:ext cx="677840" cy="1253124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>
            <a:stCxn id="12" idx="3"/>
            <a:endCxn id="11" idx="1"/>
          </p:cNvCxnSpPr>
          <p:nvPr/>
        </p:nvCxnSpPr>
        <p:spPr>
          <a:xfrm>
            <a:off x="5257117" y="3690127"/>
            <a:ext cx="677840" cy="1625686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12" idx="1"/>
            <a:endCxn id="7" idx="3"/>
          </p:cNvCxnSpPr>
          <p:nvPr/>
        </p:nvCxnSpPr>
        <p:spPr>
          <a:xfrm rot="10800000">
            <a:off x="3123042" y="1986967"/>
            <a:ext cx="519896" cy="1703161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20"/>
          <p:cNvCxnSpPr>
            <a:stCxn id="12" idx="1"/>
            <a:endCxn id="8" idx="3"/>
          </p:cNvCxnSpPr>
          <p:nvPr/>
        </p:nvCxnSpPr>
        <p:spPr>
          <a:xfrm rot="10800000" flipV="1">
            <a:off x="3123042" y="3690126"/>
            <a:ext cx="519896" cy="21243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4 25"/>
          <p:cNvCxnSpPr>
            <a:stCxn id="12" idx="1"/>
            <a:endCxn id="9" idx="3"/>
          </p:cNvCxnSpPr>
          <p:nvPr/>
        </p:nvCxnSpPr>
        <p:spPr>
          <a:xfrm rot="10800000" flipV="1">
            <a:off x="3123042" y="3690126"/>
            <a:ext cx="519896" cy="1788187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91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990"/>
            <a:ext cx="9084432" cy="4195482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1727474" y="1699568"/>
            <a:ext cx="5257725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Atteggiamento teoretico-contemplativo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727474" y="2193718"/>
            <a:ext cx="2243653" cy="369798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Rivolto al tutto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727474" y="2814596"/>
            <a:ext cx="2243653" cy="369798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FILOSOFIA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727474" y="3460055"/>
            <a:ext cx="2243653" cy="369798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Libertà dalla filosofia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086195" y="2193718"/>
            <a:ext cx="2243653" cy="369798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Rivolto alle parti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5086195" y="2813339"/>
            <a:ext cx="2243653" cy="369798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SCIENZE ELLENISTICHE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086195" y="3460055"/>
            <a:ext cx="2243653" cy="369798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Specializzazione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5086195" y="4105514"/>
            <a:ext cx="2243653" cy="369798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Libertà dalla religione tradizionale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474506" y="4585237"/>
            <a:ext cx="4189233" cy="558446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Legame con l’Aristotelismo</a:t>
            </a:r>
          </a:p>
          <a:p>
            <a:pPr algn="ctr"/>
            <a:r>
              <a:rPr lang="it-IT" sz="1200" dirty="0">
                <a:solidFill>
                  <a:srgbClr val="000000"/>
                </a:solidFill>
                <a:latin typeface="Times New Roman"/>
                <a:cs typeface="Times New Roman"/>
              </a:rPr>
              <a:t>Avversione solo nei confronti delle filosofie ellenistiche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58567" y="80997"/>
            <a:ext cx="3089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3. LA SCIENZA ELLENISTICA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5" name="Anello 14"/>
          <p:cNvSpPr/>
          <p:nvPr/>
        </p:nvSpPr>
        <p:spPr>
          <a:xfrm>
            <a:off x="142621" y="-28430"/>
            <a:ext cx="573942" cy="568636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2248589" y="3950189"/>
            <a:ext cx="718299" cy="635048"/>
          </a:xfrm>
          <a:prstGeom prst="ellipse">
            <a:avLst/>
          </a:prstGeom>
          <a:solidFill>
            <a:srgbClr val="94BE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0000"/>
                </a:solidFill>
              </a:rPr>
              <a:t>ma</a:t>
            </a:r>
            <a:endParaRPr lang="it-IT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0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711620" y="93206"/>
            <a:ext cx="1830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Capitolo 16 – il </a:t>
            </a:r>
            <a:r>
              <a:rPr lang="it-IT" sz="1100" dirty="0" err="1" smtClean="0"/>
              <a:t>neostoicismo</a:t>
            </a:r>
            <a:endParaRPr lang="it-IT" sz="1100" dirty="0"/>
          </a:p>
        </p:txBody>
      </p:sp>
      <p:sp>
        <p:nvSpPr>
          <p:cNvPr id="5" name="Rettangolo 4"/>
          <p:cNvSpPr/>
          <p:nvPr/>
        </p:nvSpPr>
        <p:spPr>
          <a:xfrm>
            <a:off x="256044" y="496888"/>
            <a:ext cx="8697455" cy="6056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Questa mappa concettuale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non è stata inserita nella versione dimostrativa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8567" y="80997"/>
            <a:ext cx="2559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</a:t>
            </a:r>
            <a:r>
              <a:rPr lang="it-IT" sz="1600" dirty="0">
                <a:solidFill>
                  <a:schemeClr val="bg1"/>
                </a:solidFill>
              </a:rPr>
              <a:t>1</a:t>
            </a:r>
            <a:r>
              <a:rPr lang="it-IT" sz="1600" dirty="0" smtClean="0">
                <a:solidFill>
                  <a:schemeClr val="bg1"/>
                </a:solidFill>
              </a:rPr>
              <a:t>. IL NEOSTOICISMO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2" name="Immagine 1" descr="Mappa 1 - Il neostoicism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" y="1850571"/>
            <a:ext cx="8697455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711620" y="93206"/>
            <a:ext cx="1830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Capitolo 16 – il </a:t>
            </a:r>
            <a:r>
              <a:rPr lang="it-IT" sz="1100" dirty="0" err="1" smtClean="0"/>
              <a:t>neostoicismo</a:t>
            </a:r>
            <a:endParaRPr lang="it-IT" sz="1100" dirty="0"/>
          </a:p>
        </p:txBody>
      </p:sp>
      <p:sp>
        <p:nvSpPr>
          <p:cNvPr id="5" name="Rettangolo 4"/>
          <p:cNvSpPr/>
          <p:nvPr/>
        </p:nvSpPr>
        <p:spPr>
          <a:xfrm>
            <a:off x="256045" y="496888"/>
            <a:ext cx="8610864" cy="6056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Questa mappa concettuale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non è stata inserita nella versione dimostrativa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8567" y="80997"/>
            <a:ext cx="171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</a:t>
            </a:r>
            <a:r>
              <a:rPr lang="it-IT" sz="1600" dirty="0" smtClean="0">
                <a:solidFill>
                  <a:schemeClr val="bg1"/>
                </a:solidFill>
              </a:rPr>
              <a:t>2. SENECA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2" name="Immagine 1" descr="Mappa 2 - Sene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" y="496888"/>
            <a:ext cx="8610864" cy="60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9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711620" y="93206"/>
            <a:ext cx="1830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Capitolo 16 – il </a:t>
            </a:r>
            <a:r>
              <a:rPr lang="it-IT" sz="1100" dirty="0" err="1" smtClean="0"/>
              <a:t>neostoicismo</a:t>
            </a:r>
            <a:endParaRPr lang="it-IT" sz="1100" dirty="0"/>
          </a:p>
        </p:txBody>
      </p:sp>
      <p:sp>
        <p:nvSpPr>
          <p:cNvPr id="5" name="Rettangolo 4"/>
          <p:cNvSpPr/>
          <p:nvPr/>
        </p:nvSpPr>
        <p:spPr>
          <a:xfrm>
            <a:off x="256045" y="496888"/>
            <a:ext cx="8610864" cy="6056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Questa mappa concettuale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non è stata inserita nella versione dimostrativa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8567" y="80997"/>
            <a:ext cx="1851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3. </a:t>
            </a:r>
            <a:r>
              <a:rPr lang="it-IT" sz="1600" dirty="0" smtClean="0">
                <a:solidFill>
                  <a:schemeClr val="bg1"/>
                </a:solidFill>
              </a:rPr>
              <a:t>EPITTETO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2" name="Immagine 1" descr="Mappa 3 - Epitte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" y="496888"/>
            <a:ext cx="8610864" cy="60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711620" y="93206"/>
            <a:ext cx="1830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Capitolo 16 – il </a:t>
            </a:r>
            <a:r>
              <a:rPr lang="it-IT" sz="1100" dirty="0" err="1"/>
              <a:t>neostoicismo</a:t>
            </a:r>
            <a:endParaRPr lang="it-IT" sz="1100" dirty="0"/>
          </a:p>
        </p:txBody>
      </p:sp>
      <p:sp>
        <p:nvSpPr>
          <p:cNvPr id="5" name="Rettangolo 4"/>
          <p:cNvSpPr/>
          <p:nvPr/>
        </p:nvSpPr>
        <p:spPr>
          <a:xfrm>
            <a:off x="256045" y="496888"/>
            <a:ext cx="8610864" cy="6056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Questa mappa concettuale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non è stata inserita nella versione dimostrativa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8567" y="80997"/>
            <a:ext cx="2491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</a:t>
            </a:r>
            <a:r>
              <a:rPr lang="it-IT" sz="1600" dirty="0" smtClean="0">
                <a:solidFill>
                  <a:schemeClr val="bg1"/>
                </a:solidFill>
              </a:rPr>
              <a:t>4. MARCO AURELIO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2" name="Immagine 1" descr="Mappa 4 - Marco Aurel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6" y="496888"/>
            <a:ext cx="8610864" cy="60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711620" y="93206"/>
            <a:ext cx="2426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Capitolo 17 – Le scuole in età imperiale</a:t>
            </a:r>
            <a:endParaRPr lang="it-IT" sz="1100" dirty="0"/>
          </a:p>
        </p:txBody>
      </p:sp>
      <p:sp>
        <p:nvSpPr>
          <p:cNvPr id="5" name="Rettangolo 4"/>
          <p:cNvSpPr/>
          <p:nvPr/>
        </p:nvSpPr>
        <p:spPr>
          <a:xfrm>
            <a:off x="256045" y="496888"/>
            <a:ext cx="8610864" cy="6056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Questa mappa concettuale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non è stata inserita nella versione dimostrativa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8567" y="80997"/>
            <a:ext cx="2733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</a:t>
            </a:r>
            <a:r>
              <a:rPr lang="it-IT" sz="1600" dirty="0">
                <a:solidFill>
                  <a:schemeClr val="bg1"/>
                </a:solidFill>
              </a:rPr>
              <a:t>1</a:t>
            </a:r>
            <a:r>
              <a:rPr lang="it-IT" sz="1600" dirty="0" smtClean="0">
                <a:solidFill>
                  <a:schemeClr val="bg1"/>
                </a:solidFill>
              </a:rPr>
              <a:t>. IL NEOSCETTICISMO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3" name="Immagine 2" descr="Mappa 1 - Il neoscetticism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" y="496888"/>
            <a:ext cx="8610864" cy="60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3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58567" y="92979"/>
            <a:ext cx="428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1. LA SCIENZA ANTICA IN ETA’ IMPERIALE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142621" y="31480"/>
            <a:ext cx="444416" cy="447981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99737" y="3693452"/>
            <a:ext cx="3725888" cy="1785268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it-IT" sz="1100" b="1" dirty="0">
                <a:solidFill>
                  <a:srgbClr val="000000"/>
                </a:solidFill>
                <a:latin typeface="Arial"/>
                <a:cs typeface="Arial"/>
              </a:rPr>
              <a:t>Tolomeo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 (100-170 d.C.)</a:t>
            </a: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Preminenza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della </a:t>
            </a:r>
            <a:r>
              <a:rPr lang="it-IT" sz="1100" i="1" dirty="0">
                <a:solidFill>
                  <a:srgbClr val="000000"/>
                </a:solidFill>
                <a:latin typeface="Arial"/>
                <a:cs typeface="Arial"/>
              </a:rPr>
              <a:t>matematica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 sulla teologia</a:t>
            </a: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Valore </a:t>
            </a:r>
            <a:r>
              <a:rPr lang="it-IT" sz="1100" i="1" dirty="0">
                <a:solidFill>
                  <a:srgbClr val="000000"/>
                </a:solidFill>
                <a:latin typeface="Arial"/>
                <a:cs typeface="Arial"/>
              </a:rPr>
              <a:t>etico-educativo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dell’astronomia</a:t>
            </a:r>
          </a:p>
          <a:p>
            <a:endParaRPr lang="it-IT" sz="11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Il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cielo è </a:t>
            </a:r>
            <a:r>
              <a:rPr lang="it-IT" sz="1100" dirty="0" err="1">
                <a:solidFill>
                  <a:srgbClr val="000000"/>
                </a:solidFill>
                <a:latin typeface="Arial"/>
                <a:cs typeface="Arial"/>
              </a:rPr>
              <a:t>sferiforme</a:t>
            </a:r>
            <a:endParaRPr lang="it-IT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La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Terra è sferica</a:t>
            </a: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La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Terra è al centro del cielo</a:t>
            </a: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La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Terra è grande come un punto rispetto </a:t>
            </a: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alla sfera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delle stelle fisse</a:t>
            </a: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La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Terra è immobile</a:t>
            </a:r>
            <a:endParaRPr lang="it-IT" sz="11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562559" y="3693452"/>
            <a:ext cx="3834137" cy="2942883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cs-CZ" sz="1100" b="1" dirty="0" err="1">
                <a:solidFill>
                  <a:srgbClr val="000000"/>
                </a:solidFill>
                <a:latin typeface="Arial"/>
                <a:cs typeface="Arial"/>
              </a:rPr>
              <a:t>Galeno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(129-200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d.C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.)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Critica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ai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nuovi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medici (ignoranti,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corrotti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divisi in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sette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Profonda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conoscenza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dell’anatomia</a:t>
            </a:r>
            <a:endParaRPr lang="cs-CZ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Dottrina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degli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elementi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sviluppata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nei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temperamenti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” (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giusta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misura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nella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mescolanza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degli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elementi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Conoscenza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teleologica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dell’uomo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e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degli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animali</a:t>
            </a:r>
            <a:endParaRPr lang="cs-CZ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Dottrina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delle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facoltà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naturali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attrattiva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repulsiva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Ripresa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della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"/>
                <a:cs typeface="Arial"/>
              </a:rPr>
              <a:t>tripartizione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1100" dirty="0" err="1" smtClean="0">
                <a:solidFill>
                  <a:srgbClr val="000000"/>
                </a:solidFill>
                <a:latin typeface="Arial"/>
                <a:cs typeface="Arial"/>
              </a:rPr>
              <a:t>dell’anima</a:t>
            </a:r>
            <a:endParaRPr lang="cs-CZ" sz="11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cervello </a:t>
            </a: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	anima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razionale</a:t>
            </a:r>
          </a:p>
          <a:p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cuore 		anima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irascibile</a:t>
            </a:r>
          </a:p>
          <a:p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fegato 		anima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concupiscibile</a:t>
            </a:r>
          </a:p>
          <a:p>
            <a:endParaRPr lang="it-IT" sz="11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Materializzazione </a:t>
            </a:r>
            <a:r>
              <a:rPr lang="it-IT" sz="1100" dirty="0">
                <a:solidFill>
                  <a:srgbClr val="000000"/>
                </a:solidFill>
                <a:latin typeface="Arial"/>
                <a:cs typeface="Arial"/>
              </a:rPr>
              <a:t>dell’anima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32674" y="1913586"/>
            <a:ext cx="28513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it-IT" sz="1100" dirty="0" smtClean="0">
                <a:latin typeface="Arial"/>
                <a:cs typeface="Arial"/>
              </a:rPr>
              <a:t>Conoscenze </a:t>
            </a:r>
            <a:r>
              <a:rPr lang="it-IT" sz="1100" dirty="0">
                <a:latin typeface="Arial"/>
                <a:cs typeface="Arial"/>
              </a:rPr>
              <a:t>anatomiche </a:t>
            </a:r>
            <a:r>
              <a:rPr lang="it-IT" sz="1100" dirty="0" smtClean="0">
                <a:latin typeface="Arial"/>
                <a:cs typeface="Arial"/>
              </a:rPr>
              <a:t>della Scuola </a:t>
            </a:r>
            <a:r>
              <a:rPr lang="it-IT" sz="1100" dirty="0">
                <a:latin typeface="Arial"/>
                <a:cs typeface="Arial"/>
              </a:rPr>
              <a:t>di Alessandria</a:t>
            </a: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latin typeface="Arial"/>
                <a:cs typeface="Arial"/>
              </a:rPr>
              <a:t>Zoologia </a:t>
            </a:r>
            <a:r>
              <a:rPr lang="it-IT" sz="1100" dirty="0">
                <a:latin typeface="Arial"/>
                <a:cs typeface="Arial"/>
              </a:rPr>
              <a:t>e biologia aristoteliche</a:t>
            </a: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latin typeface="Arial"/>
                <a:cs typeface="Arial"/>
              </a:rPr>
              <a:t>Dottrina </a:t>
            </a:r>
            <a:r>
              <a:rPr lang="it-IT" sz="1100" dirty="0">
                <a:latin typeface="Arial"/>
                <a:cs typeface="Arial"/>
              </a:rPr>
              <a:t>degli elementi di Ippocrate</a:t>
            </a: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latin typeface="Arial"/>
                <a:cs typeface="Arial"/>
              </a:rPr>
              <a:t>Dottrina </a:t>
            </a:r>
            <a:r>
              <a:rPr lang="it-IT" sz="1100" dirty="0">
                <a:latin typeface="Arial"/>
                <a:cs typeface="Arial"/>
              </a:rPr>
              <a:t>del calore innato e </a:t>
            </a:r>
            <a:r>
              <a:rPr lang="it-IT" sz="1100" dirty="0" smtClean="0">
                <a:latin typeface="Arial"/>
                <a:cs typeface="Arial"/>
              </a:rPr>
              <a:t>del pneuma </a:t>
            </a:r>
            <a:r>
              <a:rPr lang="it-IT" sz="1100" dirty="0">
                <a:latin typeface="Arial"/>
                <a:cs typeface="Arial"/>
              </a:rPr>
              <a:t>di </a:t>
            </a:r>
            <a:r>
              <a:rPr lang="it-IT" sz="1100" dirty="0" err="1">
                <a:latin typeface="Arial"/>
                <a:cs typeface="Arial"/>
              </a:rPr>
              <a:t>Posidonio</a:t>
            </a:r>
            <a:endParaRPr lang="it-IT" sz="11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it-IT" sz="1100" dirty="0" smtClean="0">
                <a:latin typeface="Arial"/>
                <a:cs typeface="Arial"/>
              </a:rPr>
              <a:t>Lettura </a:t>
            </a:r>
            <a:r>
              <a:rPr lang="it-IT" sz="1100" dirty="0" err="1">
                <a:latin typeface="Arial"/>
                <a:cs typeface="Arial"/>
              </a:rPr>
              <a:t>medioplatonica</a:t>
            </a:r>
            <a:r>
              <a:rPr lang="it-IT" sz="1100" dirty="0">
                <a:latin typeface="Arial"/>
                <a:cs typeface="Arial"/>
              </a:rPr>
              <a:t> del </a:t>
            </a:r>
            <a:r>
              <a:rPr lang="it-IT" sz="1100" dirty="0" err="1">
                <a:latin typeface="Arial"/>
                <a:cs typeface="Arial"/>
              </a:rPr>
              <a:t>Timeo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050416" y="805450"/>
            <a:ext cx="2219709" cy="252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Mentalità romana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1050416" y="1185298"/>
            <a:ext cx="2219709" cy="252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Interessi pratici e operativi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5786674" y="805450"/>
            <a:ext cx="2340000" cy="251997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Spirito greco ed ellenistico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5786674" y="1185298"/>
            <a:ext cx="2340000" cy="25200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Dimensione teoretico-speculativa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439980" y="2031313"/>
            <a:ext cx="1960420" cy="924673"/>
          </a:xfrm>
          <a:prstGeom prst="roundRect">
            <a:avLst>
              <a:gd name="adj" fmla="val 11076"/>
            </a:avLst>
          </a:prstGeom>
          <a:solidFill>
            <a:srgbClr val="9DC0B2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100" b="1" dirty="0" smtClean="0">
                <a:solidFill>
                  <a:srgbClr val="000000"/>
                </a:solidFill>
                <a:latin typeface="Arial"/>
                <a:cs typeface="Arial"/>
              </a:rPr>
              <a:t>Età imperiale</a:t>
            </a:r>
            <a:br>
              <a:rPr lang="it-IT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it-IT" sz="1100" b="1" dirty="0" smtClean="0"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  <a:p>
            <a:pPr algn="ctr"/>
            <a:r>
              <a:rPr lang="it-IT" sz="1100" b="1" dirty="0" smtClean="0">
                <a:solidFill>
                  <a:srgbClr val="000000"/>
                </a:solidFill>
                <a:latin typeface="Arial"/>
                <a:cs typeface="Arial"/>
              </a:rPr>
              <a:t>Decadenza della filosofia</a:t>
            </a:r>
          </a:p>
          <a:p>
            <a:pPr algn="ctr"/>
            <a:endParaRPr lang="it-IT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it-IT" sz="1100" dirty="0" smtClean="0">
                <a:solidFill>
                  <a:srgbClr val="000000"/>
                </a:solidFill>
                <a:latin typeface="Arial"/>
                <a:cs typeface="Arial"/>
              </a:rPr>
              <a:t>eccetto:</a:t>
            </a:r>
          </a:p>
        </p:txBody>
      </p:sp>
      <p:sp>
        <p:nvSpPr>
          <p:cNvPr id="16" name="Diverso da 15"/>
          <p:cNvSpPr/>
          <p:nvPr/>
        </p:nvSpPr>
        <p:spPr>
          <a:xfrm>
            <a:off x="4382207" y="1005498"/>
            <a:ext cx="397013" cy="205200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8" name="Connettore 4 17"/>
          <p:cNvCxnSpPr>
            <a:stCxn id="11" idx="3"/>
            <a:endCxn id="16" idx="3"/>
          </p:cNvCxnSpPr>
          <p:nvPr/>
        </p:nvCxnSpPr>
        <p:spPr>
          <a:xfrm>
            <a:off x="3270125" y="931450"/>
            <a:ext cx="1164706" cy="140451"/>
          </a:xfrm>
          <a:prstGeom prst="bentConnector3">
            <a:avLst/>
          </a:prstGeom>
          <a:ln w="38100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>
            <a:stCxn id="12" idx="3"/>
            <a:endCxn id="16" idx="4"/>
          </p:cNvCxnSpPr>
          <p:nvPr/>
        </p:nvCxnSpPr>
        <p:spPr>
          <a:xfrm flipV="1">
            <a:off x="3270125" y="1144295"/>
            <a:ext cx="1164706" cy="167003"/>
          </a:xfrm>
          <a:prstGeom prst="bentConnector3">
            <a:avLst/>
          </a:prstGeom>
          <a:ln w="38100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>
            <a:stCxn id="14" idx="1"/>
            <a:endCxn id="16" idx="1"/>
          </p:cNvCxnSpPr>
          <p:nvPr/>
        </p:nvCxnSpPr>
        <p:spPr>
          <a:xfrm rot="10800000">
            <a:off x="4726596" y="1144296"/>
            <a:ext cx="1060078" cy="167003"/>
          </a:xfrm>
          <a:prstGeom prst="bentConnector3">
            <a:avLst/>
          </a:prstGeom>
          <a:ln w="38100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>
            <a:stCxn id="13" idx="1"/>
            <a:endCxn id="16" idx="0"/>
          </p:cNvCxnSpPr>
          <p:nvPr/>
        </p:nvCxnSpPr>
        <p:spPr>
          <a:xfrm rot="10800000" flipV="1">
            <a:off x="4726596" y="931449"/>
            <a:ext cx="1060078" cy="140452"/>
          </a:xfrm>
          <a:prstGeom prst="bentConnector3">
            <a:avLst/>
          </a:prstGeom>
          <a:ln w="38100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4 31"/>
          <p:cNvCxnSpPr>
            <a:endCxn id="8" idx="0"/>
          </p:cNvCxnSpPr>
          <p:nvPr/>
        </p:nvCxnSpPr>
        <p:spPr>
          <a:xfrm rot="10800000" flipV="1">
            <a:off x="2462681" y="3222688"/>
            <a:ext cx="1970212" cy="470763"/>
          </a:xfrm>
          <a:prstGeom prst="bentConnector2">
            <a:avLst/>
          </a:prstGeom>
          <a:ln w="38100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4 34"/>
          <p:cNvCxnSpPr>
            <a:stCxn id="15" idx="2"/>
            <a:endCxn id="9" idx="0"/>
          </p:cNvCxnSpPr>
          <p:nvPr/>
        </p:nvCxnSpPr>
        <p:spPr>
          <a:xfrm rot="16200000" flipH="1">
            <a:off x="5081176" y="2295000"/>
            <a:ext cx="737466" cy="2059438"/>
          </a:xfrm>
          <a:prstGeom prst="bentConnector3">
            <a:avLst>
              <a:gd name="adj1" fmla="val 36223"/>
            </a:avLst>
          </a:prstGeom>
          <a:ln w="38100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14" idx="2"/>
            <a:endCxn id="10" idx="0"/>
          </p:cNvCxnSpPr>
          <p:nvPr/>
        </p:nvCxnSpPr>
        <p:spPr>
          <a:xfrm>
            <a:off x="6956674" y="1437298"/>
            <a:ext cx="1661" cy="476288"/>
          </a:xfrm>
          <a:prstGeom prst="straightConnector1">
            <a:avLst/>
          </a:prstGeom>
          <a:ln w="38100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10" idx="2"/>
          </p:cNvCxnSpPr>
          <p:nvPr/>
        </p:nvCxnSpPr>
        <p:spPr>
          <a:xfrm flipH="1">
            <a:off x="6956674" y="3190859"/>
            <a:ext cx="1661" cy="502594"/>
          </a:xfrm>
          <a:prstGeom prst="straightConnector1">
            <a:avLst/>
          </a:prstGeom>
          <a:ln w="38100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462681" y="5897033"/>
            <a:ext cx="17491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171450" indent="-171450">
              <a:buFont typeface="Arial"/>
              <a:buChar char="•"/>
              <a:defRPr sz="1100">
                <a:latin typeface="Arial"/>
                <a:cs typeface="Arial"/>
              </a:defRPr>
            </a:lvl1pPr>
          </a:lstStyle>
          <a:p>
            <a:pPr marL="0" indent="0" algn="ctr">
              <a:buNone/>
            </a:pPr>
            <a:r>
              <a:rPr lang="it-IT" dirty="0"/>
              <a:t>Dogmatizzazione </a:t>
            </a:r>
          </a:p>
          <a:p>
            <a:pPr marL="0" indent="0" algn="ctr">
              <a:buNone/>
            </a:pPr>
            <a:r>
              <a:rPr lang="it-IT" dirty="0"/>
              <a:t>del pensiero di Galeno</a:t>
            </a:r>
          </a:p>
          <a:p>
            <a:pPr marL="0" indent="0" algn="ctr">
              <a:buNone/>
            </a:pPr>
            <a:r>
              <a:rPr lang="it-IT" dirty="0"/>
              <a:t>“Galenismo”</a:t>
            </a:r>
          </a:p>
        </p:txBody>
      </p:sp>
      <p:cxnSp>
        <p:nvCxnSpPr>
          <p:cNvPr id="44" name="Connettore 2 43"/>
          <p:cNvCxnSpPr/>
          <p:nvPr/>
        </p:nvCxnSpPr>
        <p:spPr>
          <a:xfrm flipV="1">
            <a:off x="5245100" y="5685367"/>
            <a:ext cx="364067" cy="1"/>
          </a:xfrm>
          <a:prstGeom prst="straightConnector1">
            <a:avLst/>
          </a:prstGeom>
          <a:ln w="1905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5245100" y="5850468"/>
            <a:ext cx="364067" cy="1"/>
          </a:xfrm>
          <a:prstGeom prst="straightConnector1">
            <a:avLst/>
          </a:prstGeom>
          <a:ln w="1905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V="1">
            <a:off x="5245100" y="6007107"/>
            <a:ext cx="364067" cy="1"/>
          </a:xfrm>
          <a:prstGeom prst="straightConnector1">
            <a:avLst/>
          </a:prstGeom>
          <a:ln w="1905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6134100" y="6074833"/>
            <a:ext cx="1" cy="228600"/>
          </a:xfrm>
          <a:prstGeom prst="straightConnector1">
            <a:avLst/>
          </a:prstGeom>
          <a:ln w="1905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3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618172" y="1497031"/>
            <a:ext cx="2260808" cy="312182"/>
          </a:xfrm>
          <a:prstGeom prst="roundRect">
            <a:avLst>
              <a:gd name="adj" fmla="val 11076"/>
            </a:avLst>
          </a:prstGeom>
          <a:solidFill>
            <a:srgbClr val="9DC0B2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Leucippo</a:t>
            </a:r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e Democrito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3320612" y="1497031"/>
            <a:ext cx="2260808" cy="312182"/>
          </a:xfrm>
          <a:prstGeom prst="roundRect">
            <a:avLst>
              <a:gd name="adj" fmla="val 11076"/>
            </a:avLst>
          </a:prstGeom>
          <a:solidFill>
            <a:srgbClr val="9DC0B2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Socrate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062895" y="1497031"/>
            <a:ext cx="2260808" cy="312182"/>
          </a:xfrm>
          <a:prstGeom prst="roundRect">
            <a:avLst>
              <a:gd name="adj" fmla="val 11076"/>
            </a:avLst>
          </a:prstGeom>
          <a:solidFill>
            <a:srgbClr val="9DC0B2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 cirenaici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995948" y="4294403"/>
            <a:ext cx="2768605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dirty="0">
                <a:solidFill>
                  <a:schemeClr val="tx1"/>
                </a:solidFill>
                <a:latin typeface="Times New Roman"/>
                <a:cs typeface="Times New Roman"/>
              </a:rPr>
              <a:t>Divisione della filosofia in</a:t>
            </a:r>
          </a:p>
          <a:p>
            <a:pPr algn="ctr"/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logica (canonica), fisica, etica</a:t>
            </a:r>
            <a:endParaRPr lang="it-IT" sz="13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426356" y="4294403"/>
            <a:ext cx="4290729" cy="2099505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it-IT" sz="1300" dirty="0">
                <a:solidFill>
                  <a:schemeClr val="tx1"/>
                </a:solidFill>
                <a:latin typeface="Times New Roman"/>
                <a:cs typeface="Times New Roman"/>
              </a:rPr>
              <a:t>Caratteri generali dell’Epicureismo:</a:t>
            </a:r>
          </a:p>
          <a:p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• la realtà è perfettamente conoscibile</a:t>
            </a:r>
          </a:p>
          <a:p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• l’uomo può essere felice</a:t>
            </a:r>
          </a:p>
          <a:p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• la felicità è assenza di dolore</a:t>
            </a:r>
          </a:p>
          <a:p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• l’uomo può raggiungere da solo la felicità</a:t>
            </a:r>
          </a:p>
          <a:p>
            <a:endParaRPr lang="it-IT" sz="13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it-IT" sz="1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L’uomo </a:t>
            </a:r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è autarchico</a:t>
            </a:r>
          </a:p>
          <a:p>
            <a:pPr algn="ctr"/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Tutti gli uomini sono uguali</a:t>
            </a:r>
            <a:endParaRPr lang="it-IT" sz="13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743354" y="2718924"/>
            <a:ext cx="3415323" cy="739378"/>
          </a:xfrm>
          <a:prstGeom prst="roundRect">
            <a:avLst>
              <a:gd name="adj" fmla="val 11076"/>
            </a:avLst>
          </a:prstGeom>
          <a:solidFill>
            <a:srgbClr val="9DC0B2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Epicureismo</a:t>
            </a:r>
          </a:p>
          <a:p>
            <a:pPr algn="ctr"/>
            <a:r>
              <a:rPr lang="it-IT" sz="1300" dirty="0">
                <a:solidFill>
                  <a:schemeClr val="tx1"/>
                </a:solidFill>
                <a:latin typeface="Times New Roman"/>
                <a:cs typeface="Times New Roman"/>
              </a:rPr>
              <a:t>(Epicuro di Samo, IV sec. a.C.)</a:t>
            </a:r>
          </a:p>
          <a:p>
            <a:pPr algn="ctr"/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Il Giardino</a:t>
            </a:r>
            <a:endParaRPr lang="it-IT" sz="13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320612" y="1845591"/>
            <a:ext cx="2260808" cy="312182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Il nesso tra filosofia e vita</a:t>
            </a:r>
            <a:endParaRPr lang="it-IT" sz="13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62895" y="1845591"/>
            <a:ext cx="2260808" cy="312182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Il rapporto tra felicità e piacere</a:t>
            </a:r>
            <a:endParaRPr lang="it-IT" sz="13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18172" y="1845591"/>
            <a:ext cx="2260808" cy="312182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L’atomismo</a:t>
            </a:r>
            <a:endParaRPr lang="it-IT" sz="13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7522794" y="2616500"/>
            <a:ext cx="1021676" cy="952976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it-IT" sz="1300" dirty="0">
                <a:solidFill>
                  <a:schemeClr val="tx1"/>
                </a:solidFill>
                <a:latin typeface="Times New Roman"/>
                <a:cs typeface="Times New Roman"/>
              </a:rPr>
              <a:t>Lettere:</a:t>
            </a:r>
          </a:p>
          <a:p>
            <a:r>
              <a:rPr lang="it-IT" sz="1300" i="1" dirty="0">
                <a:solidFill>
                  <a:schemeClr val="tx1"/>
                </a:solidFill>
                <a:latin typeface="Times New Roman"/>
                <a:cs typeface="Times New Roman"/>
              </a:rPr>
              <a:t>a Erodoto</a:t>
            </a:r>
          </a:p>
          <a:p>
            <a:r>
              <a:rPr lang="it-IT" sz="1300" i="1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lang="it-IT" sz="13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Pitocle</a:t>
            </a:r>
            <a:endParaRPr lang="it-IT" sz="1300" i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it-IT" sz="1300" i="1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lang="it-IT" sz="13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Meneceo</a:t>
            </a:r>
            <a:endParaRPr lang="it-IT" sz="13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57886" y="839066"/>
            <a:ext cx="8086584" cy="312182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Antecedenti filosofici</a:t>
            </a:r>
            <a:endParaRPr lang="it-IT" sz="13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1759724" y="1210421"/>
            <a:ext cx="0" cy="286610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4427379" y="1219516"/>
            <a:ext cx="0" cy="286610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7300195" y="1219516"/>
            <a:ext cx="0" cy="286610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9" idx="2"/>
            <a:endCxn id="7" idx="0"/>
          </p:cNvCxnSpPr>
          <p:nvPr/>
        </p:nvCxnSpPr>
        <p:spPr>
          <a:xfrm>
            <a:off x="4451016" y="2157773"/>
            <a:ext cx="0" cy="561151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7" idx="3"/>
            <a:endCxn id="14" idx="1"/>
          </p:cNvCxnSpPr>
          <p:nvPr/>
        </p:nvCxnSpPr>
        <p:spPr>
          <a:xfrm>
            <a:off x="6158677" y="3088613"/>
            <a:ext cx="1364117" cy="4375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320612" y="3544818"/>
            <a:ext cx="0" cy="724927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5581420" y="3544818"/>
            <a:ext cx="0" cy="724927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6522923" y="5509580"/>
            <a:ext cx="0" cy="359019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858567" y="92979"/>
            <a:ext cx="4501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1. ORIGINI E CARATTERI DELL’EPICUREISMO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4" name="Anello 33"/>
          <p:cNvSpPr/>
          <p:nvPr/>
        </p:nvSpPr>
        <p:spPr>
          <a:xfrm>
            <a:off x="142621" y="31480"/>
            <a:ext cx="444416" cy="447981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2 30"/>
          <p:cNvCxnSpPr>
            <a:stCxn id="8" idx="2"/>
            <a:endCxn id="23" idx="0"/>
          </p:cNvCxnSpPr>
          <p:nvPr/>
        </p:nvCxnSpPr>
        <p:spPr>
          <a:xfrm>
            <a:off x="3003118" y="2071270"/>
            <a:ext cx="23220" cy="2405476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23" idx="2"/>
            <a:endCxn id="29" idx="0"/>
          </p:cNvCxnSpPr>
          <p:nvPr/>
        </p:nvCxnSpPr>
        <p:spPr>
          <a:xfrm flipH="1">
            <a:off x="1616083" y="5002526"/>
            <a:ext cx="1410255" cy="842582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23" idx="2"/>
            <a:endCxn id="30" idx="0"/>
          </p:cNvCxnSpPr>
          <p:nvPr/>
        </p:nvCxnSpPr>
        <p:spPr>
          <a:xfrm>
            <a:off x="3026338" y="5002526"/>
            <a:ext cx="1058342" cy="842582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4 40"/>
          <p:cNvCxnSpPr>
            <a:stCxn id="8" idx="1"/>
            <a:endCxn id="13" idx="0"/>
          </p:cNvCxnSpPr>
          <p:nvPr/>
        </p:nvCxnSpPr>
        <p:spPr>
          <a:xfrm rot="10800000" flipV="1">
            <a:off x="1387928" y="1522084"/>
            <a:ext cx="154960" cy="1005194"/>
          </a:xfrm>
          <a:prstGeom prst="bentConnector2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4 43"/>
          <p:cNvCxnSpPr>
            <a:stCxn id="8" idx="3"/>
            <a:endCxn id="17" idx="0"/>
          </p:cNvCxnSpPr>
          <p:nvPr/>
        </p:nvCxnSpPr>
        <p:spPr>
          <a:xfrm>
            <a:off x="4463347" y="1522084"/>
            <a:ext cx="221492" cy="1005194"/>
          </a:xfrm>
          <a:prstGeom prst="bentConnector2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14" idx="2"/>
            <a:endCxn id="23" idx="1"/>
          </p:cNvCxnSpPr>
          <p:nvPr/>
        </p:nvCxnSpPr>
        <p:spPr>
          <a:xfrm>
            <a:off x="1397598" y="3574676"/>
            <a:ext cx="741003" cy="1164960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18" idx="2"/>
            <a:endCxn id="23" idx="3"/>
          </p:cNvCxnSpPr>
          <p:nvPr/>
        </p:nvCxnSpPr>
        <p:spPr>
          <a:xfrm flipH="1">
            <a:off x="3914075" y="3576867"/>
            <a:ext cx="758874" cy="1162769"/>
          </a:xfrm>
          <a:prstGeom prst="straightConnector1">
            <a:avLst/>
          </a:prstGeom>
          <a:ln w="38100" cap="flat" cmpd="sng">
            <a:solidFill>
              <a:srgbClr val="A23B6A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0"/>
          <p:cNvSpPr/>
          <p:nvPr/>
        </p:nvSpPr>
        <p:spPr>
          <a:xfrm>
            <a:off x="5634675" y="3832176"/>
            <a:ext cx="2959124" cy="312182"/>
          </a:xfrm>
          <a:prstGeom prst="roundRect">
            <a:avLst>
              <a:gd name="adj" fmla="val 11076"/>
            </a:avLst>
          </a:prstGeom>
          <a:solidFill>
            <a:srgbClr val="9DC0B2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Opinioni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542888" y="627296"/>
            <a:ext cx="2920459" cy="1443974"/>
            <a:chOff x="618171" y="1678365"/>
            <a:chExt cx="3290337" cy="1252829"/>
          </a:xfrm>
        </p:grpSpPr>
        <p:sp>
          <p:nvSpPr>
            <p:cNvPr id="7" name="Rettangolo arrotondato 6"/>
            <p:cNvSpPr/>
            <p:nvPr/>
          </p:nvSpPr>
          <p:spPr>
            <a:xfrm>
              <a:off x="803117" y="1678365"/>
              <a:ext cx="2895786" cy="312182"/>
            </a:xfrm>
            <a:prstGeom prst="roundRect">
              <a:avLst>
                <a:gd name="adj" fmla="val 11076"/>
              </a:avLst>
            </a:prstGeom>
            <a:solidFill>
              <a:srgbClr val="9DC0B2"/>
            </a:solidFill>
            <a:ln w="38100" cmpd="sng">
              <a:solidFill>
                <a:srgbClr val="94BEB5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3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Sensazioni</a:t>
              </a: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618171" y="1978218"/>
              <a:ext cx="3290337" cy="952976"/>
            </a:xfrm>
            <a:prstGeom prst="roundRect">
              <a:avLst>
                <a:gd name="adj" fmla="val 11076"/>
              </a:avLst>
            </a:prstGeom>
            <a:solidFill>
              <a:srgbClr val="FFFFFF"/>
            </a:solidFill>
            <a:ln w="38100" cmpd="sng">
              <a:solidFill>
                <a:srgbClr val="94BEB5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Colgono l’essere in modo infallibile perché:</a:t>
              </a:r>
            </a:p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• sono affezioni</a:t>
              </a:r>
            </a:p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• derivano dai simulacri</a:t>
              </a:r>
            </a:p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• sono arazionali</a:t>
              </a:r>
              <a:endPara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486720" y="4144358"/>
            <a:ext cx="3290337" cy="1593771"/>
            <a:chOff x="618171" y="1657821"/>
            <a:chExt cx="3290337" cy="1593771"/>
          </a:xfrm>
        </p:grpSpPr>
        <p:sp>
          <p:nvSpPr>
            <p:cNvPr id="10" name="Rettangolo arrotondato 9"/>
            <p:cNvSpPr/>
            <p:nvPr/>
          </p:nvSpPr>
          <p:spPr>
            <a:xfrm>
              <a:off x="803117" y="1678365"/>
              <a:ext cx="2895786" cy="312182"/>
            </a:xfrm>
            <a:prstGeom prst="roundRect">
              <a:avLst>
                <a:gd name="adj" fmla="val 11076"/>
              </a:avLst>
            </a:prstGeom>
            <a:solidFill>
              <a:srgbClr val="9DC0B2"/>
            </a:solidFill>
            <a:ln w="38100" cmpd="sng">
              <a:solidFill>
                <a:srgbClr val="94BEB5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3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Opinioni</a:t>
              </a:r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618171" y="1657821"/>
              <a:ext cx="3290337" cy="1593771"/>
            </a:xfrm>
            <a:prstGeom prst="roundRect">
              <a:avLst>
                <a:gd name="adj" fmla="val 11076"/>
              </a:avLst>
            </a:prstGeom>
            <a:solidFill>
              <a:srgbClr val="FFFFFF"/>
            </a:solidFill>
            <a:ln w="38100" cmpd="sng">
              <a:solidFill>
                <a:srgbClr val="94BEB5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>
                <a:tabLst>
                  <a:tab pos="1701800" algn="l"/>
                </a:tabLst>
              </a:pPr>
              <a:r>
                <a:rPr lang="it-IT" sz="1300" b="1" dirty="0">
                  <a:solidFill>
                    <a:srgbClr val="A23B6A"/>
                  </a:solidFill>
                  <a:latin typeface="Times New Roman"/>
                  <a:cs typeface="Times New Roman"/>
                </a:rPr>
                <a:t>Vere</a:t>
              </a:r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 </a:t>
              </a:r>
              <a:r>
                <a:rPr lang="it-IT" sz="13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	</a:t>
              </a:r>
              <a:r>
                <a:rPr lang="it-IT" sz="1300" b="1" dirty="0" smtClean="0">
                  <a:solidFill>
                    <a:srgbClr val="A23B6A"/>
                  </a:solidFill>
                  <a:latin typeface="Times New Roman"/>
                  <a:cs typeface="Times New Roman"/>
                </a:rPr>
                <a:t>False</a:t>
              </a:r>
              <a:endParaRPr lang="it-IT" sz="1300" b="1" dirty="0">
                <a:solidFill>
                  <a:srgbClr val="A23B6A"/>
                </a:solidFill>
                <a:latin typeface="Times New Roman"/>
                <a:cs typeface="Times New Roman"/>
              </a:endParaRPr>
            </a:p>
            <a:p>
              <a:pPr>
                <a:tabLst>
                  <a:tab pos="85725" algn="l"/>
                  <a:tab pos="1701800" algn="l"/>
                  <a:tab pos="1885950" algn="l"/>
                </a:tabLst>
              </a:pPr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• Ricevono </a:t>
              </a:r>
              <a:r>
                <a:rPr lang="it-IT" sz="13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	• 	Ricevono</a:t>
              </a:r>
              <a:endParaRPr lang="it-IT" sz="13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>
                <a:tabLst>
                  <a:tab pos="85725" algn="l"/>
                  <a:tab pos="1701800" algn="l"/>
                  <a:tab pos="1885950" algn="l"/>
                </a:tabLst>
              </a:pPr>
              <a:r>
                <a:rPr lang="it-IT" sz="13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	attestazione  		attestazione</a:t>
              </a:r>
              <a:endParaRPr lang="it-IT" sz="13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>
                <a:tabLst>
                  <a:tab pos="85725" algn="l"/>
                  <a:tab pos="1701800" algn="l"/>
                  <a:tab pos="1885950" algn="l"/>
                </a:tabLst>
              </a:pPr>
              <a:r>
                <a:rPr lang="it-IT" sz="13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	probante 		contraria</a:t>
              </a:r>
              <a:endParaRPr lang="it-IT" sz="13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>
                <a:tabLst>
                  <a:tab pos="85725" algn="l"/>
                  <a:tab pos="1701800" algn="l"/>
                  <a:tab pos="1885950" algn="l"/>
                </a:tabLst>
              </a:pPr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• Non ricevono </a:t>
              </a:r>
              <a:r>
                <a:rPr lang="it-IT" sz="13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	• 	Non </a:t>
              </a:r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ricevono</a:t>
              </a:r>
            </a:p>
            <a:p>
              <a:pPr>
                <a:tabLst>
                  <a:tab pos="85725" algn="l"/>
                  <a:tab pos="1701800" algn="l"/>
                  <a:tab pos="1885950" algn="l"/>
                </a:tabLst>
              </a:pPr>
              <a:r>
                <a:rPr lang="it-IT" sz="13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	attestazione 		attestazione</a:t>
              </a:r>
              <a:endParaRPr lang="it-IT" sz="13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>
                <a:tabLst>
                  <a:tab pos="85725" algn="l"/>
                  <a:tab pos="1701800" algn="l"/>
                  <a:tab pos="1885950" algn="l"/>
                </a:tabLst>
              </a:pPr>
              <a:r>
                <a:rPr lang="it-IT" sz="13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	contraria 		probante</a:t>
              </a:r>
              <a:endPara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107329" y="2527278"/>
            <a:ext cx="2580537" cy="1047398"/>
            <a:chOff x="610189" y="2664586"/>
            <a:chExt cx="2580537" cy="1047398"/>
          </a:xfrm>
        </p:grpSpPr>
        <p:sp>
          <p:nvSpPr>
            <p:cNvPr id="13" name="Rettangolo arrotondato 12"/>
            <p:cNvSpPr/>
            <p:nvPr/>
          </p:nvSpPr>
          <p:spPr>
            <a:xfrm>
              <a:off x="755238" y="2664586"/>
              <a:ext cx="2271100" cy="312182"/>
            </a:xfrm>
            <a:prstGeom prst="roundRect">
              <a:avLst>
                <a:gd name="adj" fmla="val 11076"/>
              </a:avLst>
            </a:prstGeom>
            <a:solidFill>
              <a:srgbClr val="9DC0B2"/>
            </a:solidFill>
            <a:ln w="38100" cmpd="sng">
              <a:solidFill>
                <a:srgbClr val="94BEB5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3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Prolessi</a:t>
              </a:r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610189" y="2972606"/>
              <a:ext cx="2580537" cy="739378"/>
            </a:xfrm>
            <a:prstGeom prst="roundRect">
              <a:avLst>
                <a:gd name="adj" fmla="val 11076"/>
              </a:avLst>
            </a:prstGeom>
            <a:solidFill>
              <a:srgbClr val="FFFFFF"/>
            </a:solidFill>
            <a:ln w="38100" cmpd="sng">
              <a:solidFill>
                <a:srgbClr val="94BEB5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Sono le impronte delle sensazioni</a:t>
              </a:r>
            </a:p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Corrispondono ai concetti</a:t>
              </a:r>
            </a:p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Si esprimono nei nomi</a:t>
              </a:r>
              <a:endPara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507355" y="2527278"/>
            <a:ext cx="2331188" cy="1049589"/>
            <a:chOff x="3507355" y="2733114"/>
            <a:chExt cx="2331188" cy="1049589"/>
          </a:xfrm>
        </p:grpSpPr>
        <p:sp>
          <p:nvSpPr>
            <p:cNvPr id="17" name="Rettangolo arrotondato 16"/>
            <p:cNvSpPr/>
            <p:nvPr/>
          </p:nvSpPr>
          <p:spPr>
            <a:xfrm>
              <a:off x="3747343" y="2733114"/>
              <a:ext cx="1874992" cy="312182"/>
            </a:xfrm>
            <a:prstGeom prst="roundRect">
              <a:avLst>
                <a:gd name="adj" fmla="val 11076"/>
              </a:avLst>
            </a:prstGeom>
            <a:solidFill>
              <a:srgbClr val="9DC0B2"/>
            </a:solidFill>
            <a:ln w="38100" cmpd="sng">
              <a:solidFill>
                <a:srgbClr val="94BEB5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3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Sentimenti di piacere</a:t>
              </a:r>
            </a:p>
          </p:txBody>
        </p:sp>
        <p:sp>
          <p:nvSpPr>
            <p:cNvPr id="18" name="Rettangolo arrotondato 17"/>
            <p:cNvSpPr/>
            <p:nvPr/>
          </p:nvSpPr>
          <p:spPr>
            <a:xfrm>
              <a:off x="3507355" y="3043325"/>
              <a:ext cx="2331188" cy="739378"/>
            </a:xfrm>
            <a:prstGeom prst="roundRect">
              <a:avLst>
                <a:gd name="adj" fmla="val 11076"/>
              </a:avLst>
            </a:prstGeom>
            <a:solidFill>
              <a:srgbClr val="FFFFFF"/>
            </a:solidFill>
            <a:ln w="38100" cmpd="sng">
              <a:solidFill>
                <a:srgbClr val="94BEB5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Sono il criterio assiologico</a:t>
              </a:r>
            </a:p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per distinguere</a:t>
              </a:r>
            </a:p>
            <a:p>
              <a:r>
                <a:rPr lang="it-IT" sz="13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il bene dal male</a:t>
              </a:r>
              <a:endPara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" name="Rettangolo arrotondato 22"/>
          <p:cNvSpPr/>
          <p:nvPr/>
        </p:nvSpPr>
        <p:spPr>
          <a:xfrm>
            <a:off x="2138601" y="4476746"/>
            <a:ext cx="1775474" cy="525780"/>
          </a:xfrm>
          <a:prstGeom prst="roundRect">
            <a:avLst>
              <a:gd name="adj" fmla="val 11076"/>
            </a:avLst>
          </a:prstGeom>
          <a:solidFill>
            <a:srgbClr val="9DC0B2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Evidenza</a:t>
            </a:r>
            <a:endParaRPr lang="it-IT" sz="13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3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immediata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559282" y="5845108"/>
            <a:ext cx="2113601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tabLst>
                <a:tab pos="1701800" algn="l"/>
              </a:tabLst>
            </a:pPr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Oggettivismo assoluto</a:t>
            </a:r>
          </a:p>
          <a:p>
            <a:pPr algn="ctr">
              <a:tabLst>
                <a:tab pos="1701800" algn="l"/>
              </a:tabLst>
            </a:pPr>
            <a:r>
              <a:rPr lang="it-IT" sz="1300" b="1" dirty="0">
                <a:solidFill>
                  <a:schemeClr val="tx1"/>
                </a:solidFill>
                <a:latin typeface="Times New Roman"/>
                <a:cs typeface="Times New Roman"/>
              </a:rPr>
              <a:t>(Epicuro)</a:t>
            </a:r>
            <a:endParaRPr lang="it-IT" sz="13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3027879" y="5845108"/>
            <a:ext cx="2113601" cy="525780"/>
          </a:xfrm>
          <a:prstGeom prst="roundRect">
            <a:avLst>
              <a:gd name="adj" fmla="val 11076"/>
            </a:avLst>
          </a:prstGeom>
          <a:solidFill>
            <a:srgbClr val="FFFFFF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tabLst>
                <a:tab pos="1701800" algn="l"/>
              </a:tabLst>
            </a:pPr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Soggettivismo assoluto</a:t>
            </a:r>
            <a:endParaRPr lang="it-IT" sz="13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tabLst>
                <a:tab pos="1701800" algn="l"/>
              </a:tabLst>
            </a:pPr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it-IT" sz="13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Protagora</a:t>
            </a:r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55" name="Connettore 4 54"/>
          <p:cNvCxnSpPr>
            <a:stCxn id="8" idx="3"/>
            <a:endCxn id="21" idx="0"/>
          </p:cNvCxnSpPr>
          <p:nvPr/>
        </p:nvCxnSpPr>
        <p:spPr>
          <a:xfrm>
            <a:off x="4463347" y="1522084"/>
            <a:ext cx="2650890" cy="2310092"/>
          </a:xfrm>
          <a:prstGeom prst="bentConnector2">
            <a:avLst/>
          </a:prstGeom>
          <a:ln w="38100" cap="flat" cmpd="sng">
            <a:solidFill>
              <a:srgbClr val="A23B6A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6214163" y="2497571"/>
            <a:ext cx="1775474" cy="525780"/>
          </a:xfrm>
          <a:prstGeom prst="roundRect">
            <a:avLst>
              <a:gd name="adj" fmla="val 11076"/>
            </a:avLst>
          </a:prstGeom>
          <a:solidFill>
            <a:srgbClr val="9DC0B2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Mediazione</a:t>
            </a:r>
            <a:b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it-IT" sz="13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della ragione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858567" y="92979"/>
            <a:ext cx="3078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</a:t>
            </a:r>
            <a:r>
              <a:rPr lang="it-IT" sz="1600" dirty="0">
                <a:solidFill>
                  <a:schemeClr val="bg1"/>
                </a:solidFill>
              </a:rPr>
              <a:t>2</a:t>
            </a:r>
            <a:r>
              <a:rPr lang="it-IT" sz="1600" dirty="0" smtClean="0">
                <a:solidFill>
                  <a:schemeClr val="bg1"/>
                </a:solidFill>
              </a:rPr>
              <a:t>. LA CANONICA O LOGICA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0" name="Anello 59"/>
          <p:cNvSpPr/>
          <p:nvPr/>
        </p:nvSpPr>
        <p:spPr>
          <a:xfrm>
            <a:off x="142621" y="31480"/>
            <a:ext cx="444416" cy="447981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3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58567" y="92979"/>
            <a:ext cx="3026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</a:t>
            </a:r>
            <a:r>
              <a:rPr lang="it-IT" sz="1600" dirty="0">
                <a:solidFill>
                  <a:schemeClr val="bg1"/>
                </a:solidFill>
              </a:rPr>
              <a:t>3</a:t>
            </a:r>
            <a:r>
              <a:rPr lang="it-IT" sz="1600" dirty="0" smtClean="0">
                <a:solidFill>
                  <a:schemeClr val="bg1"/>
                </a:solidFill>
              </a:rPr>
              <a:t>. LA FISICA (ONTOLOGIA)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142621" y="31480"/>
            <a:ext cx="444416" cy="447981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6045" y="496888"/>
            <a:ext cx="8610864" cy="6056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Questa mappa concettuale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non è stata inserita nella versione dimostrativa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" name="Immagine 1" descr="Schermata 2015-07-18 alle 13.5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1" y="524101"/>
            <a:ext cx="8866909" cy="60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711620" y="93206"/>
            <a:ext cx="1674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Capitolo 12 – Epicureismo</a:t>
            </a:r>
            <a:endParaRPr lang="it-IT" sz="1100" dirty="0"/>
          </a:p>
        </p:txBody>
      </p:sp>
      <p:sp>
        <p:nvSpPr>
          <p:cNvPr id="5" name="Rettangolo 4"/>
          <p:cNvSpPr/>
          <p:nvPr/>
        </p:nvSpPr>
        <p:spPr>
          <a:xfrm>
            <a:off x="256045" y="496888"/>
            <a:ext cx="8610864" cy="6056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Questa mappa concettuale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non è stata inserita nella versione dimostrativa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3" name="Immagine 2" descr="Mappa 4 - L'etica epicur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" y="496888"/>
            <a:ext cx="8610864" cy="60563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58567" y="92979"/>
            <a:ext cx="2551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4. L’ETICA EPICUREA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711620" y="93206"/>
            <a:ext cx="1524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Capitolo 13 – Stoicismo</a:t>
            </a:r>
            <a:endParaRPr lang="it-IT" sz="1100" dirty="0"/>
          </a:p>
        </p:txBody>
      </p:sp>
      <p:sp>
        <p:nvSpPr>
          <p:cNvPr id="5" name="Rettangolo 4"/>
          <p:cNvSpPr/>
          <p:nvPr/>
        </p:nvSpPr>
        <p:spPr>
          <a:xfrm>
            <a:off x="256045" y="496888"/>
            <a:ext cx="8610864" cy="6056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Questa mappa concettuale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non è stata inserita nella versione dimostrativa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" name="Immagine 1" descr="Mappa 1 - La logica stoi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" y="496888"/>
            <a:ext cx="8610864" cy="60563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58567" y="92979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</a:t>
            </a:r>
            <a:r>
              <a:rPr lang="it-IT" sz="1600" dirty="0" smtClean="0">
                <a:solidFill>
                  <a:schemeClr val="bg1"/>
                </a:solidFill>
              </a:rPr>
              <a:t>1. LA LOGICA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2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6045" y="496888"/>
            <a:ext cx="8610864" cy="6056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Questa mappa concettuale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non è stata inserita nella versione dimostrativa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58567" y="92979"/>
            <a:ext cx="1829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</a:t>
            </a:r>
            <a:r>
              <a:rPr lang="it-IT" sz="1600" dirty="0">
                <a:solidFill>
                  <a:schemeClr val="bg1"/>
                </a:solidFill>
              </a:rPr>
              <a:t>2</a:t>
            </a:r>
            <a:r>
              <a:rPr lang="it-IT" sz="1600" dirty="0" smtClean="0">
                <a:solidFill>
                  <a:schemeClr val="bg1"/>
                </a:solidFill>
              </a:rPr>
              <a:t>. LA FISICA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2" name="Immagine 1" descr="Mappa 2 - La fisica stoi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" y="496887"/>
            <a:ext cx="8610864" cy="60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1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ttore 2 24"/>
          <p:cNvCxnSpPr>
            <a:stCxn id="5" idx="2"/>
            <a:endCxn id="8" idx="0"/>
          </p:cNvCxnSpPr>
          <p:nvPr/>
        </p:nvCxnSpPr>
        <p:spPr>
          <a:xfrm flipH="1">
            <a:off x="3245922" y="1408751"/>
            <a:ext cx="3003" cy="295406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tangolo arrotondato 3"/>
          <p:cNvSpPr/>
          <p:nvPr/>
        </p:nvSpPr>
        <p:spPr>
          <a:xfrm>
            <a:off x="3395428" y="3827275"/>
            <a:ext cx="2248783" cy="525780"/>
          </a:xfrm>
          <a:prstGeom prst="roundRect">
            <a:avLst>
              <a:gd name="adj" fmla="val 11076"/>
            </a:avLst>
          </a:prstGeom>
          <a:solidFill>
            <a:srgbClr val="94BEB5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Apatia </a:t>
            </a:r>
            <a:r>
              <a:rPr lang="it-IT" sz="13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(impassibilità) </a:t>
            </a:r>
            <a:br>
              <a:rPr lang="it-IT" sz="13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it-IT" sz="13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 fronte alle passioni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793560" y="718665"/>
            <a:ext cx="2910729" cy="690086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Ogni essere vivente è dotato del</a:t>
            </a:r>
            <a:b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principio di conservazione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it-IT" sz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oikèiosis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255086" y="718665"/>
            <a:ext cx="2330100" cy="690086"/>
          </a:xfrm>
          <a:prstGeom prst="roundRect">
            <a:avLst>
              <a:gd name="adj" fmla="val 11076"/>
            </a:avLst>
          </a:prstGeom>
          <a:noFill/>
          <a:ln w="38100" cmpd="sng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Piante (tendenza inconsapevole)</a:t>
            </a:r>
            <a:endParaRPr lang="it-IT" sz="12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Animali (istinto)</a:t>
            </a:r>
          </a:p>
          <a:p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Uomo (ragione)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2080872" y="1704157"/>
            <a:ext cx="2330100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Il bene è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l’utile, 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il male è il nocivo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4043700" y="2125468"/>
            <a:ext cx="1078911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per l’uomo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230156" y="2371581"/>
            <a:ext cx="2330100" cy="887254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Vero bene è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 virtù</a:t>
            </a:r>
            <a:b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(ciò che giova alla ragione)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Vero male è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il vizio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(ciò che nuove alla ragione)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518398" y="2390262"/>
            <a:ext cx="2844483" cy="854393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 altre cose sono</a:t>
            </a: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moralmente indifferenti</a:t>
            </a:r>
          </a:p>
          <a:p>
            <a:pPr algn="ctr"/>
            <a:r>
              <a:rPr lang="it-IT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cose biologicamente e fisicamente positive</a:t>
            </a:r>
          </a:p>
          <a:p>
            <a:pPr algn="ctr"/>
            <a:r>
              <a:rPr lang="it-IT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cose biologicamente e fisicamente negative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1230156" y="3468383"/>
            <a:ext cx="2330100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Bene e male </a:t>
            </a:r>
            <a:r>
              <a:rPr lang="it-IT" sz="1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morali</a:t>
            </a:r>
            <a:endParaRPr lang="it-IT" sz="12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5513358" y="3468383"/>
            <a:ext cx="2878775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Valori e disvalori </a:t>
            </a:r>
            <a:r>
              <a:rPr lang="it-IT" sz="1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fisici</a:t>
            </a:r>
            <a:endParaRPr lang="it-IT" sz="12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869553" y="4750026"/>
            <a:ext cx="2330100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Azioni moralmente perfette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293291" y="4750026"/>
            <a:ext cx="2330100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Azioni convenienti (doveri)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5717029" y="4750026"/>
            <a:ext cx="2330100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Azioni viziose o errori morali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893338" y="5271098"/>
            <a:ext cx="2285495" cy="492919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Compiute dai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saggi</a:t>
            </a:r>
            <a:b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(veri uomini liberi e felici)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3560256" y="5320390"/>
            <a:ext cx="4486873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Compiute dagli 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uomini comuni </a:t>
            </a:r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(veri schiavi)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1793560" y="5904886"/>
            <a:ext cx="2330100" cy="492919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L’uomo è un</a:t>
            </a: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animale comunitario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4946582" y="5757010"/>
            <a:ext cx="2330100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Cosmopolitismo</a:t>
            </a:r>
            <a:endParaRPr lang="it-IT" sz="1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4946582" y="6274939"/>
            <a:ext cx="2330100" cy="295751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Uguaglianza tra gli uomini</a:t>
            </a:r>
            <a:endParaRPr lang="it-IT" sz="12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2" name="Connettore 2 21"/>
          <p:cNvCxnSpPr>
            <a:stCxn id="5" idx="3"/>
            <a:endCxn id="7" idx="1"/>
          </p:cNvCxnSpPr>
          <p:nvPr/>
        </p:nvCxnSpPr>
        <p:spPr>
          <a:xfrm>
            <a:off x="4704289" y="1063708"/>
            <a:ext cx="550797" cy="0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>
            <a:stCxn id="7" idx="2"/>
            <a:endCxn id="9" idx="3"/>
          </p:cNvCxnSpPr>
          <p:nvPr/>
        </p:nvCxnSpPr>
        <p:spPr>
          <a:xfrm rot="5400000">
            <a:off x="5339078" y="1192285"/>
            <a:ext cx="864593" cy="1297525"/>
          </a:xfrm>
          <a:prstGeom prst="bentConnector2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>
            <a:stCxn id="9" idx="2"/>
            <a:endCxn id="10" idx="3"/>
          </p:cNvCxnSpPr>
          <p:nvPr/>
        </p:nvCxnSpPr>
        <p:spPr>
          <a:xfrm rot="5400000">
            <a:off x="3874712" y="2106763"/>
            <a:ext cx="393989" cy="1022900"/>
          </a:xfrm>
          <a:prstGeom prst="bentConnector2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4 30"/>
          <p:cNvCxnSpPr>
            <a:stCxn id="9" idx="2"/>
            <a:endCxn id="11" idx="1"/>
          </p:cNvCxnSpPr>
          <p:nvPr/>
        </p:nvCxnSpPr>
        <p:spPr>
          <a:xfrm rot="16200000" flipH="1">
            <a:off x="4852657" y="2151718"/>
            <a:ext cx="396240" cy="935242"/>
          </a:xfrm>
          <a:prstGeom prst="bentConnector2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4 33"/>
          <p:cNvCxnSpPr>
            <a:stCxn id="13" idx="2"/>
            <a:endCxn id="4" idx="3"/>
          </p:cNvCxnSpPr>
          <p:nvPr/>
        </p:nvCxnSpPr>
        <p:spPr>
          <a:xfrm rot="5400000">
            <a:off x="6135464" y="3272882"/>
            <a:ext cx="326031" cy="1308535"/>
          </a:xfrm>
          <a:prstGeom prst="bentConnector2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>
            <a:stCxn id="12" idx="2"/>
            <a:endCxn id="4" idx="1"/>
          </p:cNvCxnSpPr>
          <p:nvPr/>
        </p:nvCxnSpPr>
        <p:spPr>
          <a:xfrm rot="16200000" flipH="1">
            <a:off x="2732302" y="3427038"/>
            <a:ext cx="326031" cy="1000222"/>
          </a:xfrm>
          <a:prstGeom prst="bentConnector2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10" idx="2"/>
            <a:endCxn id="12" idx="0"/>
          </p:cNvCxnSpPr>
          <p:nvPr/>
        </p:nvCxnSpPr>
        <p:spPr>
          <a:xfrm>
            <a:off x="2395206" y="3258835"/>
            <a:ext cx="0" cy="209548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stCxn id="11" idx="2"/>
            <a:endCxn id="13" idx="0"/>
          </p:cNvCxnSpPr>
          <p:nvPr/>
        </p:nvCxnSpPr>
        <p:spPr>
          <a:xfrm>
            <a:off x="6940640" y="3244655"/>
            <a:ext cx="12106" cy="223728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flipH="1">
            <a:off x="1790557" y="3865059"/>
            <a:ext cx="3004" cy="884967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4 59"/>
          <p:cNvCxnSpPr/>
          <p:nvPr/>
        </p:nvCxnSpPr>
        <p:spPr>
          <a:xfrm>
            <a:off x="1793561" y="4476569"/>
            <a:ext cx="5088518" cy="231813"/>
          </a:xfrm>
          <a:prstGeom prst="bentConnector3">
            <a:avLst>
              <a:gd name="adj1" fmla="val 99918"/>
            </a:avLst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4 63"/>
          <p:cNvCxnSpPr>
            <a:endCxn id="15" idx="0"/>
          </p:cNvCxnSpPr>
          <p:nvPr/>
        </p:nvCxnSpPr>
        <p:spPr>
          <a:xfrm>
            <a:off x="1793561" y="4476569"/>
            <a:ext cx="2664780" cy="273457"/>
          </a:xfrm>
          <a:prstGeom prst="bentConnector2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>
            <a:stCxn id="14" idx="2"/>
            <a:endCxn id="17" idx="0"/>
          </p:cNvCxnSpPr>
          <p:nvPr/>
        </p:nvCxnSpPr>
        <p:spPr>
          <a:xfrm>
            <a:off x="2034603" y="5045777"/>
            <a:ext cx="1483" cy="225321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>
            <a:stCxn id="15" idx="2"/>
          </p:cNvCxnSpPr>
          <p:nvPr/>
        </p:nvCxnSpPr>
        <p:spPr>
          <a:xfrm>
            <a:off x="4458341" y="5045777"/>
            <a:ext cx="0" cy="274613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>
            <a:stCxn id="16" idx="2"/>
          </p:cNvCxnSpPr>
          <p:nvPr/>
        </p:nvCxnSpPr>
        <p:spPr>
          <a:xfrm>
            <a:off x="6882079" y="5045777"/>
            <a:ext cx="0" cy="274613"/>
          </a:xfrm>
          <a:prstGeom prst="straightConnector1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4 79"/>
          <p:cNvCxnSpPr>
            <a:stCxn id="19" idx="3"/>
            <a:endCxn id="20" idx="1"/>
          </p:cNvCxnSpPr>
          <p:nvPr/>
        </p:nvCxnSpPr>
        <p:spPr>
          <a:xfrm flipV="1">
            <a:off x="4123660" y="5904886"/>
            <a:ext cx="822922" cy="246460"/>
          </a:xfrm>
          <a:prstGeom prst="bentConnector3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4 80"/>
          <p:cNvCxnSpPr>
            <a:stCxn id="19" idx="3"/>
            <a:endCxn id="21" idx="1"/>
          </p:cNvCxnSpPr>
          <p:nvPr/>
        </p:nvCxnSpPr>
        <p:spPr>
          <a:xfrm>
            <a:off x="4123660" y="6151346"/>
            <a:ext cx="822922" cy="271469"/>
          </a:xfrm>
          <a:prstGeom prst="bentConnector3">
            <a:avLst/>
          </a:prstGeom>
          <a:ln w="38100" cmpd="sng">
            <a:solidFill>
              <a:srgbClr val="A23B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858567" y="80997"/>
            <a:ext cx="2331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3. L’ETICA STOICA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5" name="Anello 84"/>
          <p:cNvSpPr/>
          <p:nvPr/>
        </p:nvSpPr>
        <p:spPr>
          <a:xfrm>
            <a:off x="142621" y="-28430"/>
            <a:ext cx="573942" cy="568636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ttore 4 25"/>
          <p:cNvCxnSpPr>
            <a:stCxn id="11" idx="1"/>
            <a:endCxn id="24" idx="0"/>
          </p:cNvCxnSpPr>
          <p:nvPr/>
        </p:nvCxnSpPr>
        <p:spPr>
          <a:xfrm rot="10800000" flipV="1">
            <a:off x="4637716" y="3384096"/>
            <a:ext cx="1446724" cy="31322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711620" y="93206"/>
            <a:ext cx="25738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Capitolo 14 – Lo scetticismo e l’eclettismo</a:t>
            </a:r>
            <a:endParaRPr lang="it-IT" sz="11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1" y="5294643"/>
            <a:ext cx="2518643" cy="143104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8567" y="80997"/>
            <a:ext cx="2448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MAPPA 1. LO SCETTICISMO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142621" y="-28430"/>
            <a:ext cx="573942" cy="568636"/>
          </a:xfrm>
          <a:prstGeom prst="donut">
            <a:avLst/>
          </a:prstGeom>
          <a:solidFill>
            <a:srgbClr val="94BE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08361" y="1513499"/>
            <a:ext cx="2330100" cy="492919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 cose sono senza differenza</a:t>
            </a: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 senza stabilità, indiscriminate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6084440" y="1513499"/>
            <a:ext cx="2330100" cy="492919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Il </a:t>
            </a:r>
            <a:r>
              <a:rPr lang="it-IT" sz="1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divino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è sempre</a:t>
            </a: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uguale e stabile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08361" y="2318955"/>
            <a:ext cx="2330100" cy="492919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 sensazioni e le opinioni</a:t>
            </a: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non sono né vere né false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508361" y="3137637"/>
            <a:ext cx="2330100" cy="492919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Tutto è apparenza</a:t>
            </a:r>
          </a:p>
          <a:p>
            <a:pPr algn="ctr"/>
            <a:r>
              <a:rPr lang="it-IT" sz="1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(fenomeno)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6084440" y="3137637"/>
            <a:ext cx="2330100" cy="492919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Il divino e il bene</a:t>
            </a: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sono l’unica realtà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2409947" y="4024302"/>
            <a:ext cx="4455537" cy="690086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38100" cmpd="sng">
            <a:solidFill>
              <a:srgbClr val="94BEB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Restare indifferenti e senza opinione</a:t>
            </a: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Astenersi da ogni giudizio (</a:t>
            </a:r>
            <a:r>
              <a:rPr lang="it-IT" sz="12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epoché</a:t>
            </a:r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Raggiungere l’afasia poi l’atarassia (imperturbabilità)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2522706" y="4982462"/>
            <a:ext cx="4230019" cy="312182"/>
          </a:xfrm>
          <a:prstGeom prst="roundRect">
            <a:avLst>
              <a:gd name="adj" fmla="val 11076"/>
            </a:avLst>
          </a:prstGeom>
          <a:noFill/>
          <a:ln w="38100" cmpd="sng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Paradigma di vita di </a:t>
            </a:r>
            <a:r>
              <a:rPr lang="it-IT" sz="13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Pirrone</a:t>
            </a:r>
            <a:r>
              <a:rPr lang="it-IT" sz="13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di Elide (365/360-275/270 </a:t>
            </a:r>
            <a:r>
              <a:rPr lang="it-IT" sz="13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a.C</a:t>
            </a:r>
            <a:r>
              <a:rPr lang="it-IT" sz="13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1634392" y="5580847"/>
            <a:ext cx="5985826" cy="312182"/>
          </a:xfrm>
          <a:prstGeom prst="roundRect">
            <a:avLst>
              <a:gd name="adj" fmla="val 11076"/>
            </a:avLst>
          </a:prstGeom>
          <a:noFill/>
          <a:ln w="38100" cmpd="sng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Timone di </a:t>
            </a:r>
            <a:r>
              <a:rPr lang="it-IT" sz="13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Fliunte</a:t>
            </a:r>
            <a:r>
              <a:rPr lang="it-IT" sz="13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(325/320-235/230 a.C. mette per iscritto le dottrine di </a:t>
            </a:r>
            <a:r>
              <a:rPr lang="it-IT" sz="13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Pirrone</a:t>
            </a:r>
            <a:r>
              <a:rPr lang="it-IT" sz="13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909006" y="1616012"/>
            <a:ext cx="1457419" cy="295751"/>
          </a:xfrm>
          <a:prstGeom prst="roundRect">
            <a:avLst>
              <a:gd name="adj" fmla="val 11076"/>
            </a:avLst>
          </a:prstGeom>
          <a:noFill/>
          <a:ln w="38100" cmpd="sng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differenza radicale</a:t>
            </a:r>
          </a:p>
        </p:txBody>
      </p:sp>
      <p:cxnSp>
        <p:nvCxnSpPr>
          <p:cNvPr id="16" name="Connettore 2 15"/>
          <p:cNvCxnSpPr>
            <a:stCxn id="7" idx="3"/>
            <a:endCxn id="15" idx="1"/>
          </p:cNvCxnSpPr>
          <p:nvPr/>
        </p:nvCxnSpPr>
        <p:spPr>
          <a:xfrm>
            <a:off x="2838461" y="1759959"/>
            <a:ext cx="1070545" cy="3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8" idx="1"/>
            <a:endCxn id="15" idx="3"/>
          </p:cNvCxnSpPr>
          <p:nvPr/>
        </p:nvCxnSpPr>
        <p:spPr>
          <a:xfrm flipH="1">
            <a:off x="5366425" y="1759959"/>
            <a:ext cx="718015" cy="3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3"/>
            <a:endCxn id="11" idx="1"/>
          </p:cNvCxnSpPr>
          <p:nvPr/>
        </p:nvCxnSpPr>
        <p:spPr>
          <a:xfrm>
            <a:off x="2838461" y="3384097"/>
            <a:ext cx="32459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22"/>
          <p:cNvSpPr/>
          <p:nvPr/>
        </p:nvSpPr>
        <p:spPr>
          <a:xfrm>
            <a:off x="3909006" y="2916884"/>
            <a:ext cx="1457419" cy="295751"/>
          </a:xfrm>
          <a:prstGeom prst="roundRect">
            <a:avLst>
              <a:gd name="adj" fmla="val 11076"/>
            </a:avLst>
          </a:prstGeom>
          <a:noFill/>
          <a:ln w="38100" cmpd="sng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confronto con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3723077" y="3697318"/>
            <a:ext cx="1829277" cy="295751"/>
          </a:xfrm>
          <a:prstGeom prst="roundRect">
            <a:avLst>
              <a:gd name="adj" fmla="val 11076"/>
            </a:avLst>
          </a:prstGeom>
          <a:noFill/>
          <a:ln w="38100" cmpd="sng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conseguenze pratiche</a:t>
            </a:r>
          </a:p>
        </p:txBody>
      </p:sp>
      <p:cxnSp>
        <p:nvCxnSpPr>
          <p:cNvPr id="27" name="Connettore 2 26"/>
          <p:cNvCxnSpPr>
            <a:stCxn id="12" idx="2"/>
            <a:endCxn id="13" idx="0"/>
          </p:cNvCxnSpPr>
          <p:nvPr/>
        </p:nvCxnSpPr>
        <p:spPr>
          <a:xfrm>
            <a:off x="4637716" y="4714388"/>
            <a:ext cx="0" cy="268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13" idx="2"/>
            <a:endCxn id="14" idx="0"/>
          </p:cNvCxnSpPr>
          <p:nvPr/>
        </p:nvCxnSpPr>
        <p:spPr>
          <a:xfrm flipH="1">
            <a:off x="4627305" y="5294644"/>
            <a:ext cx="10411" cy="286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7" idx="2"/>
            <a:endCxn id="9" idx="0"/>
          </p:cNvCxnSpPr>
          <p:nvPr/>
        </p:nvCxnSpPr>
        <p:spPr>
          <a:xfrm>
            <a:off x="1673411" y="2006418"/>
            <a:ext cx="0" cy="312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9" idx="2"/>
            <a:endCxn id="10" idx="0"/>
          </p:cNvCxnSpPr>
          <p:nvPr/>
        </p:nvCxnSpPr>
        <p:spPr>
          <a:xfrm>
            <a:off x="1673411" y="2811874"/>
            <a:ext cx="0" cy="325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87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29464</TotalTime>
  <Words>1134</Words>
  <Application>Microsoft Macintosh PowerPoint</Application>
  <PresentationFormat>Presentazione su schermo (4:3)</PresentationFormat>
  <Paragraphs>282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Manager/>
  <Company>biblia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. filosofia</dc:title>
  <dc:subject/>
  <dc:creator>biblia </dc:creator>
  <cp:keywords/>
  <dc:description/>
  <cp:lastModifiedBy>Marco Lombardi</cp:lastModifiedBy>
  <cp:revision>217</cp:revision>
  <cp:lastPrinted>2012-02-12T22:40:40Z</cp:lastPrinted>
  <dcterms:created xsi:type="dcterms:W3CDTF">2011-12-19T15:35:18Z</dcterms:created>
  <dcterms:modified xsi:type="dcterms:W3CDTF">2015-07-19T23:36:21Z</dcterms:modified>
  <cp:category/>
</cp:coreProperties>
</file>