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6209E2C-8DB0-4BD9-81B7-D5BBDCF3BC93}" type="datetimeFigureOut">
              <a:rPr lang="it-IT" smtClean="0"/>
              <a:t>23/03/2010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B276D8A-D62F-4A54-90F4-88D554DD2B30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curva di Gauss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Marco Lombardi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01281"/>
            <a:ext cx="2786082" cy="356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Per capire fino in fondo l'esame occorrerebbe quindi avere non solo il </a:t>
            </a:r>
            <a:r>
              <a:rPr lang="it-IT" dirty="0" err="1" smtClean="0"/>
              <a:t>range</a:t>
            </a:r>
            <a:r>
              <a:rPr lang="it-IT" dirty="0" smtClean="0"/>
              <a:t> di riferimento, ma anche la distribuzione completa dei valori nella popolazione, cioè capire la "gaussiana" dei valori normali e conoscere la sua deviazione standard</a:t>
            </a:r>
            <a:r>
              <a:rPr lang="it-IT" dirty="0" smtClean="0"/>
              <a:t>.</a:t>
            </a:r>
          </a:p>
          <a:p>
            <a:r>
              <a:rPr lang="it-IT" dirty="0" smtClean="0"/>
              <a:t>Per </a:t>
            </a:r>
            <a:r>
              <a:rPr lang="it-IT" dirty="0" smtClean="0"/>
              <a:t>esempio, per </a:t>
            </a:r>
            <a:r>
              <a:rPr lang="it-IT" dirty="0" smtClean="0"/>
              <a:t>la glicemia la </a:t>
            </a:r>
            <a:r>
              <a:rPr lang="it-IT" dirty="0" smtClean="0"/>
              <a:t>deviazione standard potrebbe essere 10 mg/dl con una media di 95 mg/dl, per cui, nonostante i valori "consigliati" da un laboratorio siano 80-110, anche un valore di 75 (sportivo) o 115 potrebbe essere attribuito a un soggetto sano. Consideriamo poi che ci sarebbe sempre e comunque un 5% di soggetti sani con valori al di fuori del </a:t>
            </a:r>
            <a:r>
              <a:rPr lang="it-IT" dirty="0" err="1" smtClean="0"/>
              <a:t>range</a:t>
            </a:r>
            <a:r>
              <a:rPr lang="it-IT" dirty="0" smtClean="0"/>
              <a:t> 75-115</a:t>
            </a:r>
            <a:r>
              <a:rPr lang="it-IT" dirty="0" smtClean="0"/>
              <a:t>.</a:t>
            </a:r>
          </a:p>
          <a:p>
            <a:r>
              <a:rPr lang="it-IT" dirty="0" smtClean="0"/>
              <a:t>Per </a:t>
            </a:r>
            <a:r>
              <a:rPr lang="it-IT" dirty="0" smtClean="0"/>
              <a:t>altri parametri la deviazione standard potrebbe essere ancora maggiore. </a:t>
            </a:r>
            <a:endParaRPr lang="it-IT" dirty="0" smtClean="0"/>
          </a:p>
          <a:p>
            <a:r>
              <a:rPr lang="it-IT" dirty="0" smtClean="0"/>
              <a:t>Quindi </a:t>
            </a:r>
            <a:r>
              <a:rPr lang="it-IT" dirty="0" smtClean="0"/>
              <a:t>se avete capito il concetto di gaussiana, non è tanto importante capire se un parametro è vicino alla media della popolazione, quanto se ne è talmente lontano da avere pochissime probabilità di essere sani!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gaussiana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400" dirty="0" smtClean="0"/>
              <a:t>La </a:t>
            </a:r>
            <a:r>
              <a:rPr lang="it-IT" sz="3400" b="1" dirty="0" smtClean="0"/>
              <a:t>gaussiana</a:t>
            </a:r>
            <a:r>
              <a:rPr lang="it-IT" sz="3400" dirty="0" smtClean="0"/>
              <a:t> (</a:t>
            </a:r>
            <a:r>
              <a:rPr lang="it-IT" sz="3400" b="1" dirty="0" smtClean="0"/>
              <a:t>curva di Gauss</a:t>
            </a:r>
            <a:r>
              <a:rPr lang="it-IT" sz="3400" dirty="0" smtClean="0"/>
              <a:t>) è un concetto matematico abbastanza avanzato, ma che ha notevoli implicazioni con il mondo reale. </a:t>
            </a:r>
            <a:endParaRPr lang="it-IT" sz="3400" dirty="0" smtClean="0"/>
          </a:p>
          <a:p>
            <a:r>
              <a:rPr lang="it-IT" sz="3400" dirty="0" smtClean="0"/>
              <a:t>Molte </a:t>
            </a:r>
            <a:r>
              <a:rPr lang="it-IT" sz="3400" dirty="0" smtClean="0"/>
              <a:t>persone ritengono la matematica arida e finiscono per odiarla ("non sono portato per i numeri"). Questa posizione può essere senz'altro giustificata da un insegnamento troppo nozionistico della materia, insegnamento che fa danni notevoli perché si riscontra che chi ha scarso spirito matematico ben difficilmente comprende a fondo la realtà. </a:t>
            </a:r>
            <a:endParaRPr lang="it-IT" sz="3400" dirty="0" smtClean="0"/>
          </a:p>
          <a:p>
            <a:r>
              <a:rPr lang="it-IT" sz="3400" dirty="0" smtClean="0"/>
              <a:t>Per </a:t>
            </a:r>
            <a:r>
              <a:rPr lang="it-IT" sz="3400" dirty="0" smtClean="0"/>
              <a:t>spirito matematico non s'intende la conoscenza delle scienze matematiche, ma la comprensione (a volte intuitiva) di ciò che della matematica ha un'applicazione concreta, anzi concretissima.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Importanza della curva di Gauss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È vero che molte nozioni sono assolutamente inutili per chi non le userà poi nella sua professione. Pensiamo alla trigonometria, utilissima a un ingegnere, ma inutile a una commessa, a un giornalista ecc. </a:t>
            </a:r>
            <a:endParaRPr lang="it-IT" dirty="0" smtClean="0"/>
          </a:p>
          <a:p>
            <a:r>
              <a:rPr lang="it-IT" dirty="0" smtClean="0"/>
              <a:t>Che </a:t>
            </a:r>
            <a:r>
              <a:rPr lang="it-IT" dirty="0" smtClean="0"/>
              <a:t>importanza "pratica" (cioè per la comprensione del mondo) ha sapere che sen</a:t>
            </a:r>
            <a:r>
              <a:rPr lang="it-IT" baseline="30000" dirty="0" smtClean="0"/>
              <a:t>2</a:t>
            </a:r>
            <a:r>
              <a:rPr lang="it-IT" dirty="0" smtClean="0"/>
              <a:t>a+cos</a:t>
            </a:r>
            <a:r>
              <a:rPr lang="it-IT" baseline="30000" dirty="0" smtClean="0"/>
              <a:t>2</a:t>
            </a:r>
            <a:r>
              <a:rPr lang="it-IT" dirty="0" smtClean="0"/>
              <a:t>a=1? Nessuna.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 smtClean="0"/>
              <a:t>stessa cosa invece non può dirsi per altri concetti: la curva di Gauss (da </a:t>
            </a:r>
            <a:r>
              <a:rPr lang="it-IT" b="1" dirty="0" smtClean="0"/>
              <a:t>Karl Friedrich Gauss</a:t>
            </a:r>
            <a:r>
              <a:rPr lang="it-IT" dirty="0" smtClean="0"/>
              <a:t>, grande matematico tedesco) ne è un esempio.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distribuzione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Quando dobbiamo giudicare un evento possiamo descriverlo con la distribuzione dei suoi possibili valori. </a:t>
            </a:r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 smtClean="0"/>
              <a:t>lancio una moneta il valore </a:t>
            </a:r>
            <a:r>
              <a:rPr lang="it-IT" i="1" dirty="0" smtClean="0"/>
              <a:t>testa</a:t>
            </a:r>
            <a:r>
              <a:rPr lang="it-IT" dirty="0" smtClean="0"/>
              <a:t> ha probabilità 0,5 e idem ne ha il valore </a:t>
            </a:r>
            <a:r>
              <a:rPr lang="it-IT" i="1" dirty="0" smtClean="0"/>
              <a:t>croce</a:t>
            </a:r>
            <a:r>
              <a:rPr lang="it-IT" dirty="0" smtClean="0"/>
              <a:t>. </a:t>
            </a:r>
            <a:endParaRPr lang="it-IT" dirty="0" smtClean="0"/>
          </a:p>
          <a:p>
            <a:r>
              <a:rPr lang="it-IT" dirty="0" smtClean="0"/>
              <a:t>Avremo </a:t>
            </a:r>
            <a:r>
              <a:rPr lang="it-IT" dirty="0" smtClean="0"/>
              <a:t>una distribuzione a due soli valori, ognuno dei quali ha probabilità 0,5.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 smtClean="0"/>
              <a:t>somma dei valori possibili dà l'unità (cioè la certezza, o esce testa o esce croce: non si considera la possibilità che la moneta resti in piedi</a:t>
            </a:r>
            <a:r>
              <a:rPr lang="it-IT" dirty="0" smtClean="0"/>
              <a:t>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214282" y="1571612"/>
            <a:ext cx="8680774" cy="2571768"/>
          </a:xfrm>
        </p:spPr>
        <p:txBody>
          <a:bodyPr>
            <a:normAutofit lnSpcReduction="10000"/>
          </a:bodyPr>
          <a:lstStyle/>
          <a:p>
            <a:pPr algn="l"/>
            <a:r>
              <a:rPr lang="it-IT" sz="3600" dirty="0" smtClean="0"/>
              <a:t>Se analizziamo la distribuzione di un campione di persone che seguono un certo programma televisivo per decadi di età, magari otteniamo un grafico di questo tipo:</a:t>
            </a:r>
          </a:p>
          <a:p>
            <a:pPr algn="l"/>
            <a:endParaRPr lang="it-IT" sz="3600" dirty="0"/>
          </a:p>
        </p:txBody>
      </p:sp>
      <p:pic>
        <p:nvPicPr>
          <p:cNvPr id="8" name="Segnaposto contenuto 7" descr="frequenz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3857628"/>
            <a:ext cx="3820128" cy="2791090"/>
          </a:xfrm>
        </p:spPr>
      </p:pic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>
            <a:normAutofit/>
          </a:bodyPr>
          <a:lstStyle/>
          <a:p>
            <a:pPr algn="ctr"/>
            <a:r>
              <a:rPr lang="it-IT" sz="4600" dirty="0" smtClean="0"/>
              <a:t>Un esempio</a:t>
            </a:r>
            <a:endParaRPr lang="it-IT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214282" y="1285860"/>
            <a:ext cx="8680774" cy="3000396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/>
              <a:t>Le cose si complicano quando ho molti valori possibili, addirittura infiniti.</a:t>
            </a:r>
            <a:br>
              <a:rPr lang="it-IT" sz="2400" dirty="0" smtClean="0"/>
            </a:br>
            <a:r>
              <a:rPr lang="it-IT" sz="2400" dirty="0" smtClean="0"/>
              <a:t>Supponiamo per esempio di effettuare tante misurazioni di una stessa grandezza con uno strumento; avremo risultati differenti, dovuti all'inevitabile imprecisione del nostro strumento e del nostro operato, che sono detti </a:t>
            </a:r>
            <a:r>
              <a:rPr lang="it-IT" sz="2400" i="1" dirty="0" smtClean="0"/>
              <a:t>errori accidentali</a:t>
            </a:r>
            <a:r>
              <a:rPr lang="it-IT" sz="2400" dirty="0" smtClean="0"/>
              <a:t>. </a:t>
            </a:r>
            <a:endParaRPr lang="it-IT" sz="2400" dirty="0" smtClean="0"/>
          </a:p>
          <a:p>
            <a:pPr algn="l"/>
            <a:endParaRPr lang="it-IT" sz="2200" dirty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600" dirty="0" smtClean="0"/>
              <a:t>Un altro esempio</a:t>
            </a:r>
            <a:endParaRPr lang="it-IT" sz="4600" dirty="0" smtClean="0"/>
          </a:p>
        </p:txBody>
      </p:sp>
      <p:pic>
        <p:nvPicPr>
          <p:cNvPr id="7" name="Segnaposto contenuto 6" descr="frequenza_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628" y="3714752"/>
            <a:ext cx="3852002" cy="2782874"/>
          </a:xfrm>
        </p:spPr>
      </p:pic>
      <p:sp>
        <p:nvSpPr>
          <p:cNvPr id="10" name="Segnaposto testo 4"/>
          <p:cNvSpPr txBox="1">
            <a:spLocks/>
          </p:cNvSpPr>
          <p:nvPr/>
        </p:nvSpPr>
        <p:spPr>
          <a:xfrm>
            <a:off x="214282" y="4000504"/>
            <a:ext cx="4786346" cy="264320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rappresentiamo le misure ottenute su un grafico, se il numero di misurazioni è molto grande, al limite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infinito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la curva che otterremo è proprio la curva di Gauss.</a:t>
            </a: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57158" y="428605"/>
            <a:ext cx="8329642" cy="3857651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Si tratta di una curva dalla classica forma a campana che ha un massimo attorno alla </a:t>
            </a:r>
            <a:r>
              <a:rPr lang="it-IT" b="1" dirty="0" smtClean="0"/>
              <a:t>media</a:t>
            </a:r>
            <a:r>
              <a:rPr lang="it-IT" dirty="0" smtClean="0"/>
              <a:t> dei valori misurati e può essere più o meno stretta a seconda della dispersione dei valori attorno alla media; la dispersione si misura con la deviazione standard: praticamente una delle proprietà della gaussiana è che il 68% delle misurazioni differisce dalla media meno della deviazione standard e che il 95% meno di due deviazioni standard: quindi maggiore è la deviazione standard, più la gaussiana è "aperta" e più c'è la possibilità che la media (il punto più alto) non sia rappresentativo di tanti casi</a:t>
            </a:r>
            <a:r>
              <a:rPr lang="it-IT" dirty="0" smtClean="0"/>
              <a:t>.</a:t>
            </a:r>
          </a:p>
        </p:txBody>
      </p:sp>
      <p:pic>
        <p:nvPicPr>
          <p:cNvPr id="7" name="Segnaposto contenuto 6" descr="frequenz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143380"/>
            <a:ext cx="2867609" cy="207170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42911" y="4286256"/>
            <a:ext cx="52864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Anche nel caso della curva di Gauss l'area sottesa dalla curva vale 1 perché la somma delle probabilità di tutti i valori dà 1, cioè la certezza.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Un esempio reale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La distribuzione di Gauss è spesso detta </a:t>
            </a:r>
            <a:r>
              <a:rPr lang="it-IT" sz="2100" i="1" dirty="0" smtClean="0">
                <a:latin typeface="Times New Roman" pitchFamily="18" charset="0"/>
                <a:cs typeface="Times New Roman" pitchFamily="18" charset="0"/>
              </a:rPr>
              <a:t>normale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. L'aggettivo è significativo perché indica che moltissimi fenomeni possono essere descritti da una curva gaussiana o </a:t>
            </a:r>
            <a:r>
              <a:rPr lang="it-IT" sz="2100" i="1" dirty="0" err="1" smtClean="0">
                <a:latin typeface="Times New Roman" pitchFamily="18" charset="0"/>
                <a:cs typeface="Times New Roman" pitchFamily="18" charset="0"/>
              </a:rPr>
              <a:t>Gauss-like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 (cioè simile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è vero che la gaussiana vale per una popolazione infinita di misurazioni e per eventi del tutto casuali, è altresì vero che curve a campana (</a:t>
            </a:r>
            <a:r>
              <a:rPr lang="it-IT" sz="2100" dirty="0" err="1" smtClean="0">
                <a:latin typeface="Times New Roman" pitchFamily="18" charset="0"/>
                <a:cs typeface="Times New Roman" pitchFamily="18" charset="0"/>
              </a:rPr>
              <a:t>Gauss-like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) possono descrivere facilmente molti fenomeni; per detti fenomeni anche i concetti di </a:t>
            </a:r>
            <a:r>
              <a:rPr lang="it-IT" sz="2100" i="1" dirty="0" smtClean="0"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 e di </a:t>
            </a:r>
            <a:r>
              <a:rPr lang="it-IT" sz="2100" i="1" dirty="0" smtClean="0">
                <a:latin typeface="Times New Roman" pitchFamily="18" charset="0"/>
                <a:cs typeface="Times New Roman" pitchFamily="18" charset="0"/>
              </a:rPr>
              <a:t>deviazione standard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 continuano a essere validi, anche se spesso solo il primo può essere definito con una notevole precisione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Supponiamo 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di considerare l'altezza degli italiani maschi. Analizziamo un campione di 1.000 soggetti. Probabilmente otterremmo una curva a campana, centrata attorno a una media, del tipo 174 cm di media con una "deviazione standard" di circa 20 cm, cioè il 95% dei soggetti analizzati sarebbe compreso fra 154 cm e 194 cm.</a:t>
            </a:r>
            <a:endParaRPr lang="it-IT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L'importanza di questi concetti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32500" lnSpcReduction="20000"/>
          </a:bodyPr>
          <a:lstStyle/>
          <a:p>
            <a:r>
              <a:rPr lang="it-IT" sz="7400" dirty="0" smtClean="0"/>
              <a:t>Siamo sommersi da mail di persone che, dopo aver fatto </a:t>
            </a:r>
            <a:r>
              <a:rPr lang="it-IT" sz="7400" dirty="0" smtClean="0"/>
              <a:t>le analisi del sangue, </a:t>
            </a:r>
            <a:r>
              <a:rPr lang="it-IT" sz="7400" dirty="0" smtClean="0"/>
              <a:t>si preoccupano che un dato valore sia fuori </a:t>
            </a:r>
            <a:r>
              <a:rPr lang="it-IT" sz="7400" dirty="0" err="1" smtClean="0"/>
              <a:t>range</a:t>
            </a:r>
            <a:r>
              <a:rPr lang="it-IT" sz="7400" dirty="0" smtClean="0"/>
              <a:t>. </a:t>
            </a:r>
            <a:endParaRPr lang="it-IT" sz="7400" dirty="0" smtClean="0"/>
          </a:p>
          <a:p>
            <a:r>
              <a:rPr lang="it-IT" sz="7400" dirty="0" smtClean="0"/>
              <a:t>Qual </a:t>
            </a:r>
            <a:r>
              <a:rPr lang="it-IT" sz="7400" dirty="0" smtClean="0"/>
              <a:t>è l'errore logico che commettono? Di solito uno dei due</a:t>
            </a:r>
            <a:r>
              <a:rPr lang="it-IT" sz="7400" dirty="0" smtClean="0"/>
              <a:t>:</a:t>
            </a:r>
          </a:p>
          <a:p>
            <a:pPr lvl="2"/>
            <a:r>
              <a:rPr lang="it-IT" sz="4300" dirty="0" smtClean="0"/>
              <a:t>credere </a:t>
            </a:r>
            <a:r>
              <a:rPr lang="it-IT" sz="4300" dirty="0" smtClean="0"/>
              <a:t>che il </a:t>
            </a:r>
            <a:r>
              <a:rPr lang="it-IT" sz="4300" dirty="0" err="1" smtClean="0"/>
              <a:t>range</a:t>
            </a:r>
            <a:r>
              <a:rPr lang="it-IT" sz="4300" dirty="0" smtClean="0"/>
              <a:t> di normalità sia assoluto: al di fuori di esso c'è patologia; </a:t>
            </a:r>
          </a:p>
          <a:p>
            <a:pPr lvl="2"/>
            <a:r>
              <a:rPr lang="it-IT" sz="4300" dirty="0" smtClean="0"/>
              <a:t>non </a:t>
            </a:r>
            <a:r>
              <a:rPr lang="it-IT" sz="4300" dirty="0" smtClean="0"/>
              <a:t>conoscere la distribuzione del parametro.</a:t>
            </a:r>
            <a:endParaRPr lang="it-IT" sz="4300" dirty="0" smtClean="0"/>
          </a:p>
          <a:p>
            <a:r>
              <a:rPr lang="it-IT" sz="7400" dirty="0" smtClean="0"/>
              <a:t>Il </a:t>
            </a:r>
            <a:r>
              <a:rPr lang="it-IT" sz="7400" dirty="0" smtClean="0"/>
              <a:t>primo punto è quello che genera maggiori preoccupazioni; in realtà i parametri clinici si distribuiscono secondo curve a campana centrate attorno a una media; i </a:t>
            </a:r>
            <a:r>
              <a:rPr lang="it-IT" sz="7400" dirty="0" err="1" smtClean="0"/>
              <a:t>range</a:t>
            </a:r>
            <a:r>
              <a:rPr lang="it-IT" sz="7400" dirty="0" smtClean="0"/>
              <a:t> di riferimento cercano di indicare con buona probabilità quando si è di fronte a un individuo normalmente sano. </a:t>
            </a:r>
            <a:endParaRPr lang="it-IT" sz="7400" dirty="0" smtClean="0"/>
          </a:p>
          <a:p>
            <a:r>
              <a:rPr lang="it-IT" sz="7400" dirty="0" smtClean="0"/>
              <a:t>Un </a:t>
            </a:r>
            <a:r>
              <a:rPr lang="it-IT" sz="7400" dirty="0" smtClean="0"/>
              <a:t>po' come se io dicessi che gli italiani maschi sono alti da 165 a 185 cm: un soggetto alto 163 cm è comunque normale, mentre un soggetto adulto alto 140 cm è sicuramente affetto da nanismo.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</TotalTime>
  <Words>997</Words>
  <Application>Microsoft Office PowerPoint</Application>
  <PresentationFormat>Presentazione su schermo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Galassia</vt:lpstr>
      <vt:lpstr>La curva di Gauss</vt:lpstr>
      <vt:lpstr>La gaussiana</vt:lpstr>
      <vt:lpstr>Importanza della curva di Gauss</vt:lpstr>
      <vt:lpstr>La distribuzione</vt:lpstr>
      <vt:lpstr>Un esempio</vt:lpstr>
      <vt:lpstr>Un altro esempio</vt:lpstr>
      <vt:lpstr>Diapositiva 7</vt:lpstr>
      <vt:lpstr>Un esempio reale</vt:lpstr>
      <vt:lpstr>L'importanza di questi concetti</vt:lpstr>
      <vt:lpstr>Diapositiva 10</vt:lpstr>
    </vt:vector>
  </TitlesOfParts>
  <Company>Olidata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curva di Gauss</dc:title>
  <dc:creator>Docente</dc:creator>
  <cp:lastModifiedBy>Docente</cp:lastModifiedBy>
  <cp:revision>8</cp:revision>
  <dcterms:created xsi:type="dcterms:W3CDTF">2010-03-23T11:57:58Z</dcterms:created>
  <dcterms:modified xsi:type="dcterms:W3CDTF">2010-03-23T12:41:30Z</dcterms:modified>
</cp:coreProperties>
</file>