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1"/>
  </p:sldMasterIdLst>
  <p:notesMasterIdLst>
    <p:notesMasterId r:id="rId12"/>
  </p:notesMasterIdLst>
  <p:sldIdLst>
    <p:sldId id="256" r:id="rId2"/>
    <p:sldId id="257" r:id="rId3"/>
    <p:sldId id="265" r:id="rId4"/>
    <p:sldId id="258" r:id="rId5"/>
    <p:sldId id="259" r:id="rId6"/>
    <p:sldId id="260" r:id="rId7"/>
    <p:sldId id="262" r:id="rId8"/>
    <p:sldId id="261" r:id="rId9"/>
    <p:sldId id="263" r:id="rId10"/>
    <p:sldId id="264"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A9C89C-40C4-4A33-B539-47F51EDA2728}" type="datetimeFigureOut">
              <a:rPr lang="it-IT" smtClean="0"/>
              <a:t>29/03/2010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285755-9A23-4E9A-B1A2-E9D21FA5F0C2}"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3">
        <a:schemeClr val="bg1"/>
      </p:bgRef>
    </p:bg>
    <p:spTree>
      <p:nvGrpSpPr>
        <p:cNvPr id="1" name=""/>
        <p:cNvGrpSpPr/>
        <p:nvPr/>
      </p:nvGrpSpPr>
      <p:grpSpPr>
        <a:xfrm>
          <a:off x="0" y="0"/>
          <a:ext cx="0" cy="0"/>
          <a:chOff x="0" y="0"/>
          <a:chExt cx="0" cy="0"/>
        </a:xfrm>
      </p:grpSpPr>
      <p:sp>
        <p:nvSpPr>
          <p:cNvPr id="12" name="Rettango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tangolo arrotondato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ttotito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A2A20230-0A94-4057-8578-44F80053E2AF}" type="datetime1">
              <a:rPr lang="it-IT" smtClean="0"/>
              <a:t>29/03/2010</a:t>
            </a:fld>
            <a:endParaRPr lang="it-IT"/>
          </a:p>
        </p:txBody>
      </p:sp>
      <p:sp>
        <p:nvSpPr>
          <p:cNvPr id="17" name="Segnaposto piè di pagina 16"/>
          <p:cNvSpPr>
            <a:spLocks noGrp="1"/>
          </p:cNvSpPr>
          <p:nvPr>
            <p:ph type="ftr" sz="quarter" idx="11"/>
          </p:nvPr>
        </p:nvSpPr>
        <p:spPr/>
        <p:txBody>
          <a:bodyPr/>
          <a:lstStyle/>
          <a:p>
            <a:r>
              <a:rPr lang="it-IT" smtClean="0"/>
              <a:t>prof. Marco Lombardi</a:t>
            </a:r>
            <a:endParaRPr lang="it-IT"/>
          </a:p>
        </p:txBody>
      </p:sp>
      <p:sp>
        <p:nvSpPr>
          <p:cNvPr id="29" name="Segnaposto numero diapositiva 28"/>
          <p:cNvSpPr>
            <a:spLocks noGrp="1"/>
          </p:cNvSpPr>
          <p:nvPr>
            <p:ph type="sldNum" sz="quarter" idx="12"/>
          </p:nvPr>
        </p:nvSpPr>
        <p:spPr/>
        <p:txBody>
          <a:bodyPr lIns="0" tIns="0" rIns="0" bIns="0">
            <a:noAutofit/>
          </a:bodyPr>
          <a:lstStyle>
            <a:lvl1pPr>
              <a:defRPr sz="1400">
                <a:solidFill>
                  <a:srgbClr val="FFFFFF"/>
                </a:solidFill>
              </a:defRPr>
            </a:lvl1pPr>
          </a:lstStyle>
          <a:p>
            <a:fld id="{DB6AD391-29CE-473C-B2F1-0A20A7CF2A9F}" type="slidenum">
              <a:rPr lang="it-IT" smtClean="0"/>
              <a:t>‹N›</a:t>
            </a:fld>
            <a:endParaRPr lang="it-IT"/>
          </a:p>
        </p:txBody>
      </p:sp>
      <p:sp>
        <p:nvSpPr>
          <p:cNvPr id="7" name="Rettango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92A59912-4A93-4E14-A054-0897BBC1932A}" type="datetime1">
              <a:rPr lang="it-IT" smtClean="0"/>
              <a:t>29/03/2010</a:t>
            </a:fld>
            <a:endParaRPr lang="it-IT"/>
          </a:p>
        </p:txBody>
      </p:sp>
      <p:sp>
        <p:nvSpPr>
          <p:cNvPr id="5" name="Segnaposto piè di pagina 4"/>
          <p:cNvSpPr>
            <a:spLocks noGrp="1"/>
          </p:cNvSpPr>
          <p:nvPr>
            <p:ph type="ftr" sz="quarter" idx="11"/>
          </p:nvPr>
        </p:nvSpPr>
        <p:spPr/>
        <p:txBody>
          <a:bodyPr/>
          <a:lstStyle/>
          <a:p>
            <a:r>
              <a:rPr lang="it-IT" smtClean="0"/>
              <a:t>prof. Marco Lombardi</a:t>
            </a:r>
            <a:endParaRPr lang="it-IT"/>
          </a:p>
        </p:txBody>
      </p:sp>
      <p:sp>
        <p:nvSpPr>
          <p:cNvPr id="6" name="Segnaposto numero diapositiva 5"/>
          <p:cNvSpPr>
            <a:spLocks noGrp="1"/>
          </p:cNvSpPr>
          <p:nvPr>
            <p:ph type="sldNum" sz="quarter" idx="12"/>
          </p:nvPr>
        </p:nvSpPr>
        <p:spPr/>
        <p:txBody>
          <a:bodyPr/>
          <a:lstStyle/>
          <a:p>
            <a:fld id="{DB6AD391-29CE-473C-B2F1-0A20A7CF2A9F}"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1"/>
            <a:ext cx="201168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914400" y="274640"/>
            <a:ext cx="55626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A61EDA13-35EF-4AD8-9036-2F43BD3CF016}" type="datetime1">
              <a:rPr lang="it-IT" smtClean="0"/>
              <a:t>29/03/2010</a:t>
            </a:fld>
            <a:endParaRPr lang="it-IT"/>
          </a:p>
        </p:txBody>
      </p:sp>
      <p:sp>
        <p:nvSpPr>
          <p:cNvPr id="5" name="Segnaposto piè di pagina 4"/>
          <p:cNvSpPr>
            <a:spLocks noGrp="1"/>
          </p:cNvSpPr>
          <p:nvPr>
            <p:ph type="ftr" sz="quarter" idx="11"/>
          </p:nvPr>
        </p:nvSpPr>
        <p:spPr/>
        <p:txBody>
          <a:bodyPr/>
          <a:lstStyle/>
          <a:p>
            <a:r>
              <a:rPr lang="it-IT" smtClean="0"/>
              <a:t>prof. Marco Lombardi</a:t>
            </a:r>
            <a:endParaRPr lang="it-IT"/>
          </a:p>
        </p:txBody>
      </p:sp>
      <p:sp>
        <p:nvSpPr>
          <p:cNvPr id="6" name="Segnaposto numero diapositiva 5"/>
          <p:cNvSpPr>
            <a:spLocks noGrp="1"/>
          </p:cNvSpPr>
          <p:nvPr>
            <p:ph type="sldNum" sz="quarter" idx="12"/>
          </p:nvPr>
        </p:nvSpPr>
        <p:spPr/>
        <p:txBody>
          <a:bodyPr/>
          <a:lstStyle/>
          <a:p>
            <a:fld id="{DB6AD391-29CE-473C-B2F1-0A20A7CF2A9F}"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449AC519-1B84-4F52-AC4A-B6648134E3A2}" type="datetime1">
              <a:rPr lang="it-IT" smtClean="0"/>
              <a:t>29/03/2010</a:t>
            </a:fld>
            <a:endParaRPr lang="it-IT"/>
          </a:p>
        </p:txBody>
      </p:sp>
      <p:sp>
        <p:nvSpPr>
          <p:cNvPr id="5" name="Segnaposto piè di pagina 4"/>
          <p:cNvSpPr>
            <a:spLocks noGrp="1"/>
          </p:cNvSpPr>
          <p:nvPr>
            <p:ph type="ftr" sz="quarter" idx="11"/>
          </p:nvPr>
        </p:nvSpPr>
        <p:spPr/>
        <p:txBody>
          <a:bodyPr/>
          <a:lstStyle/>
          <a:p>
            <a:r>
              <a:rPr lang="it-IT" smtClean="0"/>
              <a:t>prof. Marco Lombardi</a:t>
            </a:r>
            <a:endParaRPr lang="it-IT"/>
          </a:p>
        </p:txBody>
      </p:sp>
      <p:sp>
        <p:nvSpPr>
          <p:cNvPr id="6" name="Segnaposto numero diapositiva 5"/>
          <p:cNvSpPr>
            <a:spLocks noGrp="1"/>
          </p:cNvSpPr>
          <p:nvPr>
            <p:ph type="sldNum" sz="quarter" idx="12"/>
          </p:nvPr>
        </p:nvSpPr>
        <p:spPr/>
        <p:txBody>
          <a:bodyPr/>
          <a:lstStyle/>
          <a:p>
            <a:fld id="{DB6AD391-29CE-473C-B2F1-0A20A7CF2A9F}" type="slidenum">
              <a:rPr lang="it-IT" smtClean="0"/>
              <a:t>‹N›</a:t>
            </a:fld>
            <a:endParaRPr lang="it-IT"/>
          </a:p>
        </p:txBody>
      </p:sp>
      <p:sp>
        <p:nvSpPr>
          <p:cNvPr id="8" name="Segnaposto contenuto 7"/>
          <p:cNvSpPr>
            <a:spLocks noGrp="1"/>
          </p:cNvSpPr>
          <p:nvPr>
            <p:ph sz="quarter" idx="1"/>
          </p:nvPr>
        </p:nvSpPr>
        <p:spPr>
          <a:xfrm>
            <a:off x="914400" y="1447800"/>
            <a:ext cx="777240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11" name="Rettango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tangolo arrotondato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4D8F74B4-E3FF-4E35-B419-944E4C8C97E5}" type="datetime1">
              <a:rPr lang="it-IT" smtClean="0"/>
              <a:t>29/03/2010</a:t>
            </a:fld>
            <a:endParaRPr lang="it-IT"/>
          </a:p>
        </p:txBody>
      </p:sp>
      <p:sp>
        <p:nvSpPr>
          <p:cNvPr id="5" name="Segnaposto piè di pagina 4"/>
          <p:cNvSpPr>
            <a:spLocks noGrp="1"/>
          </p:cNvSpPr>
          <p:nvPr>
            <p:ph type="ftr" sz="quarter" idx="11"/>
          </p:nvPr>
        </p:nvSpPr>
        <p:spPr>
          <a:xfrm>
            <a:off x="800100" y="6172200"/>
            <a:ext cx="4000500" cy="457200"/>
          </a:xfrm>
        </p:spPr>
        <p:txBody>
          <a:bodyPr/>
          <a:lstStyle/>
          <a:p>
            <a:r>
              <a:rPr lang="it-IT" smtClean="0"/>
              <a:t>prof. Marco Lombardi</a:t>
            </a:r>
            <a:endParaRPr lang="it-IT"/>
          </a:p>
        </p:txBody>
      </p:sp>
      <p:sp>
        <p:nvSpPr>
          <p:cNvPr id="7" name="Rettango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146304" y="6208776"/>
            <a:ext cx="457200" cy="457200"/>
          </a:xfrm>
        </p:spPr>
        <p:txBody>
          <a:bodyPr/>
          <a:lstStyle/>
          <a:p>
            <a:fld id="{DB6AD391-29CE-473C-B2F1-0A20A7CF2A9F}"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56C66D9A-46AA-499B-9F01-CE43D0B6A484}" type="datetime1">
              <a:rPr lang="it-IT" smtClean="0"/>
              <a:t>29/03/2010</a:t>
            </a:fld>
            <a:endParaRPr lang="it-IT"/>
          </a:p>
        </p:txBody>
      </p:sp>
      <p:sp>
        <p:nvSpPr>
          <p:cNvPr id="6" name="Segnaposto piè di pagina 5"/>
          <p:cNvSpPr>
            <a:spLocks noGrp="1"/>
          </p:cNvSpPr>
          <p:nvPr>
            <p:ph type="ftr" sz="quarter" idx="11"/>
          </p:nvPr>
        </p:nvSpPr>
        <p:spPr/>
        <p:txBody>
          <a:bodyPr/>
          <a:lstStyle/>
          <a:p>
            <a:r>
              <a:rPr lang="it-IT" smtClean="0"/>
              <a:t>prof. Marco Lombardi</a:t>
            </a:r>
            <a:endParaRPr lang="it-IT"/>
          </a:p>
        </p:txBody>
      </p:sp>
      <p:sp>
        <p:nvSpPr>
          <p:cNvPr id="7" name="Segnaposto numero diapositiva 6"/>
          <p:cNvSpPr>
            <a:spLocks noGrp="1"/>
          </p:cNvSpPr>
          <p:nvPr>
            <p:ph type="sldNum" sz="quarter" idx="12"/>
          </p:nvPr>
        </p:nvSpPr>
        <p:spPr/>
        <p:txBody>
          <a:bodyPr/>
          <a:lstStyle/>
          <a:p>
            <a:fld id="{DB6AD391-29CE-473C-B2F1-0A20A7CF2A9F}" type="slidenum">
              <a:rPr lang="it-IT" smtClean="0"/>
              <a:t>‹N›</a:t>
            </a:fld>
            <a:endParaRPr lang="it-IT"/>
          </a:p>
        </p:txBody>
      </p:sp>
      <p:sp>
        <p:nvSpPr>
          <p:cNvPr id="9" name="Segnaposto contenuto 8"/>
          <p:cNvSpPr>
            <a:spLocks noGrp="1"/>
          </p:cNvSpPr>
          <p:nvPr>
            <p:ph sz="quarter" idx="1"/>
          </p:nvPr>
        </p:nvSpPr>
        <p:spPr>
          <a:xfrm>
            <a:off x="91440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93395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914400" y="273050"/>
            <a:ext cx="7772400" cy="1143000"/>
          </a:xfrm>
        </p:spPr>
        <p:txBody>
          <a:bodyPr anchor="b" anchorCtr="0"/>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9AB130D9-6FDA-4FA2-AA29-610B13070351}" type="datetime1">
              <a:rPr lang="it-IT" smtClean="0"/>
              <a:t>29/03/2010</a:t>
            </a:fld>
            <a:endParaRPr lang="it-IT"/>
          </a:p>
        </p:txBody>
      </p:sp>
      <p:sp>
        <p:nvSpPr>
          <p:cNvPr id="8" name="Segnaposto piè di pagina 7"/>
          <p:cNvSpPr>
            <a:spLocks noGrp="1"/>
          </p:cNvSpPr>
          <p:nvPr>
            <p:ph type="ftr" sz="quarter" idx="11"/>
          </p:nvPr>
        </p:nvSpPr>
        <p:spPr/>
        <p:txBody>
          <a:bodyPr/>
          <a:lstStyle/>
          <a:p>
            <a:r>
              <a:rPr lang="it-IT" smtClean="0"/>
              <a:t>prof. Marco Lombardi</a:t>
            </a:r>
            <a:endParaRPr lang="it-IT"/>
          </a:p>
        </p:txBody>
      </p:sp>
      <p:sp>
        <p:nvSpPr>
          <p:cNvPr id="9" name="Segnaposto numero diapositiva 8"/>
          <p:cNvSpPr>
            <a:spLocks noGrp="1"/>
          </p:cNvSpPr>
          <p:nvPr>
            <p:ph type="sldNum" sz="quarter" idx="12"/>
          </p:nvPr>
        </p:nvSpPr>
        <p:spPr/>
        <p:txBody>
          <a:bodyPr/>
          <a:lstStyle/>
          <a:p>
            <a:fld id="{DB6AD391-29CE-473C-B2F1-0A20A7CF2A9F}" type="slidenum">
              <a:rPr lang="it-IT" smtClean="0"/>
              <a:t>‹N›</a:t>
            </a:fld>
            <a:endParaRPr lang="it-IT"/>
          </a:p>
        </p:txBody>
      </p:sp>
      <p:sp>
        <p:nvSpPr>
          <p:cNvPr id="11" name="Segnaposto contenuto 10"/>
          <p:cNvSpPr>
            <a:spLocks noGrp="1"/>
          </p:cNvSpPr>
          <p:nvPr>
            <p:ph sz="half" idx="2"/>
          </p:nvPr>
        </p:nvSpPr>
        <p:spPr>
          <a:xfrm>
            <a:off x="9144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4"/>
          </p:nvPr>
        </p:nvSpPr>
        <p:spPr>
          <a:xfrm>
            <a:off x="49530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650019C3-FC98-4E92-AB6C-BD21833EAB20}" type="datetime1">
              <a:rPr lang="it-IT" smtClean="0"/>
              <a:t>29/03/2010</a:t>
            </a:fld>
            <a:endParaRPr lang="it-IT"/>
          </a:p>
        </p:txBody>
      </p:sp>
      <p:sp>
        <p:nvSpPr>
          <p:cNvPr id="4" name="Segnaposto piè di pagina 3"/>
          <p:cNvSpPr>
            <a:spLocks noGrp="1"/>
          </p:cNvSpPr>
          <p:nvPr>
            <p:ph type="ftr" sz="quarter" idx="11"/>
          </p:nvPr>
        </p:nvSpPr>
        <p:spPr/>
        <p:txBody>
          <a:bodyPr/>
          <a:lstStyle/>
          <a:p>
            <a:r>
              <a:rPr lang="it-IT" smtClean="0"/>
              <a:t>prof. Marco Lombardi</a:t>
            </a:r>
            <a:endParaRPr lang="it-IT"/>
          </a:p>
        </p:txBody>
      </p:sp>
      <p:sp>
        <p:nvSpPr>
          <p:cNvPr id="5" name="Segnaposto numero diapositiva 4"/>
          <p:cNvSpPr>
            <a:spLocks noGrp="1"/>
          </p:cNvSpPr>
          <p:nvPr>
            <p:ph type="sldNum" sz="quarter" idx="12"/>
          </p:nvPr>
        </p:nvSpPr>
        <p:spPr/>
        <p:txBody>
          <a:bodyPr/>
          <a:lstStyle/>
          <a:p>
            <a:fld id="{DB6AD391-29CE-473C-B2F1-0A20A7CF2A9F}"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56EC261-E153-4A78-AF02-BBC53641D361}" type="datetime1">
              <a:rPr lang="it-IT" smtClean="0"/>
              <a:t>29/03/2010</a:t>
            </a:fld>
            <a:endParaRPr lang="it-IT"/>
          </a:p>
        </p:txBody>
      </p:sp>
      <p:sp>
        <p:nvSpPr>
          <p:cNvPr id="3" name="Segnaposto piè di pagina 2"/>
          <p:cNvSpPr>
            <a:spLocks noGrp="1"/>
          </p:cNvSpPr>
          <p:nvPr>
            <p:ph type="ftr" sz="quarter" idx="11"/>
          </p:nvPr>
        </p:nvSpPr>
        <p:spPr/>
        <p:txBody>
          <a:bodyPr/>
          <a:lstStyle/>
          <a:p>
            <a:r>
              <a:rPr lang="it-IT" smtClean="0"/>
              <a:t>prof. Marco Lombardi</a:t>
            </a:r>
            <a:endParaRPr lang="it-IT"/>
          </a:p>
        </p:txBody>
      </p:sp>
      <p:sp>
        <p:nvSpPr>
          <p:cNvPr id="4" name="Segnaposto numero diapositiva 3"/>
          <p:cNvSpPr>
            <a:spLocks noGrp="1"/>
          </p:cNvSpPr>
          <p:nvPr>
            <p:ph type="sldNum" sz="quarter" idx="12"/>
          </p:nvPr>
        </p:nvSpPr>
        <p:spPr/>
        <p:txBody>
          <a:bodyPr/>
          <a:lstStyle/>
          <a:p>
            <a:fld id="{DB6AD391-29CE-473C-B2F1-0A20A7CF2A9F}"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Rettango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tangolo arrotondato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914400" y="273050"/>
            <a:ext cx="7772400" cy="1143000"/>
          </a:xfrm>
        </p:spPr>
        <p:txBody>
          <a:bodyPr anchor="b" anchorCtr="0"/>
          <a:lstStyle>
            <a:lvl1pPr algn="l">
              <a:buNone/>
              <a:defRPr sz="4000" b="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3B1D14F8-8E9E-4787-BE04-C98BB025F150}" type="datetime1">
              <a:rPr lang="it-IT" smtClean="0"/>
              <a:t>29/03/2010</a:t>
            </a:fld>
            <a:endParaRPr lang="it-IT"/>
          </a:p>
        </p:txBody>
      </p:sp>
      <p:sp>
        <p:nvSpPr>
          <p:cNvPr id="6" name="Segnaposto piè di pagina 5"/>
          <p:cNvSpPr>
            <a:spLocks noGrp="1"/>
          </p:cNvSpPr>
          <p:nvPr>
            <p:ph type="ftr" sz="quarter" idx="11"/>
          </p:nvPr>
        </p:nvSpPr>
        <p:spPr/>
        <p:txBody>
          <a:bodyPr/>
          <a:lstStyle/>
          <a:p>
            <a:r>
              <a:rPr lang="it-IT" smtClean="0"/>
              <a:t>prof. Marco Lombardi</a:t>
            </a:r>
            <a:endParaRPr lang="it-IT"/>
          </a:p>
        </p:txBody>
      </p:sp>
      <p:sp>
        <p:nvSpPr>
          <p:cNvPr id="7" name="Segnaposto numero diapositiva 6"/>
          <p:cNvSpPr>
            <a:spLocks noGrp="1"/>
          </p:cNvSpPr>
          <p:nvPr>
            <p:ph type="sldNum" sz="quarter" idx="12"/>
          </p:nvPr>
        </p:nvSpPr>
        <p:spPr/>
        <p:txBody>
          <a:bodyPr/>
          <a:lstStyle/>
          <a:p>
            <a:fld id="{DB6AD391-29CE-473C-B2F1-0A20A7CF2A9F}" type="slidenum">
              <a:rPr lang="it-IT" smtClean="0"/>
              <a:t>‹N›</a:t>
            </a:fld>
            <a:endParaRPr lang="it-IT"/>
          </a:p>
        </p:txBody>
      </p:sp>
      <p:sp>
        <p:nvSpPr>
          <p:cNvPr id="11" name="Segnaposto contenuto 10"/>
          <p:cNvSpPr>
            <a:spLocks noGrp="1"/>
          </p:cNvSpPr>
          <p:nvPr>
            <p:ph sz="quarter" idx="1"/>
          </p:nvPr>
        </p:nvSpPr>
        <p:spPr>
          <a:xfrm>
            <a:off x="2971800" y="1600200"/>
            <a:ext cx="5715000" cy="44958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2C4FA2E4-9F0F-49CC-9E4C-32E9C8B25942}" type="datetime1">
              <a:rPr lang="it-IT" smtClean="0"/>
              <a:t>29/03/2010</a:t>
            </a:fld>
            <a:endParaRPr lang="it-IT"/>
          </a:p>
        </p:txBody>
      </p:sp>
      <p:sp>
        <p:nvSpPr>
          <p:cNvPr id="6" name="Segnaposto piè di pagina 5"/>
          <p:cNvSpPr>
            <a:spLocks noGrp="1"/>
          </p:cNvSpPr>
          <p:nvPr>
            <p:ph type="ftr" sz="quarter" idx="11"/>
          </p:nvPr>
        </p:nvSpPr>
        <p:spPr>
          <a:xfrm>
            <a:off x="914400" y="6172200"/>
            <a:ext cx="3886200" cy="457200"/>
          </a:xfrm>
        </p:spPr>
        <p:txBody>
          <a:bodyPr/>
          <a:lstStyle/>
          <a:p>
            <a:r>
              <a:rPr lang="it-IT" smtClean="0"/>
              <a:t>prof. Marco Lombardi</a:t>
            </a:r>
            <a:endParaRPr lang="it-IT"/>
          </a:p>
        </p:txBody>
      </p:sp>
      <p:sp>
        <p:nvSpPr>
          <p:cNvPr id="7" name="Segnaposto numero diapositiva 6"/>
          <p:cNvSpPr>
            <a:spLocks noGrp="1"/>
          </p:cNvSpPr>
          <p:nvPr>
            <p:ph type="sldNum" sz="quarter" idx="12"/>
          </p:nvPr>
        </p:nvSpPr>
        <p:spPr>
          <a:xfrm>
            <a:off x="146304" y="6208776"/>
            <a:ext cx="457200" cy="457200"/>
          </a:xfrm>
        </p:spPr>
        <p:txBody>
          <a:bodyPr/>
          <a:lstStyle/>
          <a:p>
            <a:fld id="{DB6AD391-29CE-473C-B2F1-0A20A7CF2A9F}" type="slidenum">
              <a:rPr lang="it-IT" smtClean="0"/>
              <a:t>‹N›</a:t>
            </a:fld>
            <a:endParaRPr lang="it-IT"/>
          </a:p>
        </p:txBody>
      </p:sp>
      <p:sp>
        <p:nvSpPr>
          <p:cNvPr id="11" name="Rettango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egnaposto immagin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it-IT" smtClean="0"/>
              <a:t>Fare clic sull'icona per inserire un'immagine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tango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tangolo arrotondato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egnaposto tito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F75B22D-BB43-4D36-8AE4-F96E8B987E06}" type="datetime1">
              <a:rPr lang="it-IT" smtClean="0"/>
              <a:t>29/03/2010</a:t>
            </a:fld>
            <a:endParaRPr lang="it-IT"/>
          </a:p>
        </p:txBody>
      </p:sp>
      <p:sp>
        <p:nvSpPr>
          <p:cNvPr id="3" name="Segnaposto piè di pagina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it-IT" smtClean="0"/>
              <a:t>prof. Marco Lombardi</a:t>
            </a:r>
            <a:endParaRPr lang="it-IT"/>
          </a:p>
        </p:txBody>
      </p:sp>
      <p:sp>
        <p:nvSpPr>
          <p:cNvPr id="23" name="Segnaposto numero diapositiva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B6AD391-29CE-473C-B2F1-0A20A7CF2A9F}"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p:txBody>
          <a:bodyPr/>
          <a:lstStyle/>
          <a:p>
            <a:r>
              <a:rPr lang="it-IT" dirty="0" smtClean="0"/>
              <a:t>Prof. Marco Lombardi</a:t>
            </a:r>
            <a:endParaRPr lang="it-IT" dirty="0"/>
          </a:p>
        </p:txBody>
      </p:sp>
      <p:sp>
        <p:nvSpPr>
          <p:cNvPr id="2" name="Titolo 1"/>
          <p:cNvSpPr>
            <a:spLocks noGrp="1"/>
          </p:cNvSpPr>
          <p:nvPr>
            <p:ph type="ctrTitle"/>
          </p:nvPr>
        </p:nvSpPr>
        <p:spPr/>
        <p:txBody>
          <a:bodyPr/>
          <a:lstStyle/>
          <a:p>
            <a:r>
              <a:rPr lang="it-IT" dirty="0" smtClean="0"/>
              <a:t>Il paradosso di Russell</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74638"/>
            <a:ext cx="7772400" cy="939784"/>
          </a:xfrm>
        </p:spPr>
        <p:txBody>
          <a:bodyPr/>
          <a:lstStyle/>
          <a:p>
            <a:r>
              <a:rPr lang="it-IT" dirty="0" smtClean="0"/>
              <a:t>… la crisi della Grande Logica</a:t>
            </a:r>
            <a:endParaRPr lang="it-IT" dirty="0"/>
          </a:p>
        </p:txBody>
      </p:sp>
      <p:sp>
        <p:nvSpPr>
          <p:cNvPr id="3" name="Segnaposto data 2"/>
          <p:cNvSpPr>
            <a:spLocks noGrp="1"/>
          </p:cNvSpPr>
          <p:nvPr>
            <p:ph type="dt" sz="half" idx="10"/>
          </p:nvPr>
        </p:nvSpPr>
        <p:spPr/>
        <p:txBody>
          <a:bodyPr/>
          <a:lstStyle/>
          <a:p>
            <a:fld id="{449AC519-1B84-4F52-AC4A-B6648134E3A2}" type="datetime1">
              <a:rPr lang="it-IT" smtClean="0"/>
              <a:t>29/03/2010</a:t>
            </a:fld>
            <a:endParaRPr lang="it-IT"/>
          </a:p>
        </p:txBody>
      </p:sp>
      <p:sp>
        <p:nvSpPr>
          <p:cNvPr id="4" name="Segnaposto piè di pagina 3"/>
          <p:cNvSpPr>
            <a:spLocks noGrp="1"/>
          </p:cNvSpPr>
          <p:nvPr>
            <p:ph type="ftr" sz="quarter" idx="11"/>
          </p:nvPr>
        </p:nvSpPr>
        <p:spPr/>
        <p:txBody>
          <a:bodyPr/>
          <a:lstStyle/>
          <a:p>
            <a:r>
              <a:rPr lang="it-IT" smtClean="0"/>
              <a:t>prof. Marco Lombardi</a:t>
            </a:r>
            <a:endParaRPr lang="it-IT"/>
          </a:p>
        </p:txBody>
      </p:sp>
      <p:sp>
        <p:nvSpPr>
          <p:cNvPr id="5" name="Segnaposto contenuto 4"/>
          <p:cNvSpPr>
            <a:spLocks noGrp="1"/>
          </p:cNvSpPr>
          <p:nvPr>
            <p:ph sz="quarter" idx="1"/>
          </p:nvPr>
        </p:nvSpPr>
        <p:spPr>
          <a:xfrm>
            <a:off x="428596" y="1447800"/>
            <a:ext cx="8258204" cy="4572000"/>
          </a:xfrm>
        </p:spPr>
        <p:txBody>
          <a:bodyPr>
            <a:normAutofit fontScale="85000" lnSpcReduction="20000"/>
          </a:bodyPr>
          <a:lstStyle/>
          <a:p>
            <a:r>
              <a:rPr lang="it-IT" dirty="0" err="1" smtClean="0"/>
              <a:t>Frege</a:t>
            </a:r>
            <a:r>
              <a:rPr lang="it-IT" dirty="0" smtClean="0"/>
              <a:t> </a:t>
            </a:r>
            <a:r>
              <a:rPr lang="it-IT" dirty="0" smtClean="0"/>
              <a:t>prese atto delle conseguenze distruttive per il sistema che aveva costruito in quegli anni e decise di scrivere un'appendice ai suoi </a:t>
            </a:r>
            <a:r>
              <a:rPr lang="it-IT" i="1" dirty="0" smtClean="0"/>
              <a:t>Principî</a:t>
            </a:r>
            <a:r>
              <a:rPr lang="it-IT" dirty="0" smtClean="0"/>
              <a:t> in cui confessava il fallimento della sua opera. </a:t>
            </a:r>
            <a:endParaRPr lang="it-IT" dirty="0" smtClean="0"/>
          </a:p>
          <a:p>
            <a:r>
              <a:rPr lang="it-IT" dirty="0" smtClean="0"/>
              <a:t>Le </a:t>
            </a:r>
            <a:r>
              <a:rPr lang="it-IT" dirty="0" smtClean="0"/>
              <a:t>contraddizioni messe in luce dal paradosso di Russell sono insolubili nell'ambito della teoria di Cantor e </a:t>
            </a:r>
            <a:r>
              <a:rPr lang="it-IT" dirty="0" err="1" smtClean="0"/>
              <a:t>Frege</a:t>
            </a:r>
            <a:r>
              <a:rPr lang="it-IT" dirty="0" smtClean="0"/>
              <a:t>, se non generando altri paradossi; per superare questo scoglio fu necessario elaborare la cosiddetta teoria assiomatica degli insiemi, formulata inizialmente da </a:t>
            </a:r>
            <a:r>
              <a:rPr lang="it-IT" b="1" dirty="0" smtClean="0"/>
              <a:t>Ernst </a:t>
            </a:r>
            <a:r>
              <a:rPr lang="it-IT" b="1" dirty="0" err="1" smtClean="0"/>
              <a:t>Zermelo</a:t>
            </a:r>
            <a:r>
              <a:rPr lang="it-IT" b="1" dirty="0" smtClean="0"/>
              <a:t> </a:t>
            </a:r>
            <a:r>
              <a:rPr lang="it-IT" dirty="0" smtClean="0"/>
              <a:t>e modificata da </a:t>
            </a:r>
            <a:r>
              <a:rPr lang="it-IT" b="1" dirty="0" smtClean="0"/>
              <a:t>Abraham </a:t>
            </a:r>
            <a:r>
              <a:rPr lang="it-IT" b="1" dirty="0" err="1" smtClean="0"/>
              <a:t>Fraenkel</a:t>
            </a:r>
            <a:r>
              <a:rPr lang="it-IT" b="1" dirty="0" smtClean="0"/>
              <a:t> </a:t>
            </a:r>
            <a:r>
              <a:rPr lang="it-IT" dirty="0" smtClean="0"/>
              <a:t>che, con le successive estensioni, fornisce tuttora la base teorica per la maggior parte delle costruzioni matematiche. </a:t>
            </a:r>
            <a:endParaRPr lang="it-IT" dirty="0" smtClean="0"/>
          </a:p>
          <a:p>
            <a:r>
              <a:rPr lang="it-IT" dirty="0" smtClean="0"/>
              <a:t>La </a:t>
            </a:r>
            <a:r>
              <a:rPr lang="it-IT" dirty="0" smtClean="0"/>
              <a:t>vecchia teoria degli insiemi (peraltro tuttora largamente utilizzata a livello scolastico e divulgativo) viene chiamata </a:t>
            </a:r>
            <a:r>
              <a:rPr lang="it-IT" b="1" dirty="0" smtClean="0"/>
              <a:t>teoria intuitiva degli insiemi </a:t>
            </a:r>
            <a:r>
              <a:rPr lang="it-IT" dirty="0" smtClean="0"/>
              <a:t>in contrapposizione alla </a:t>
            </a:r>
            <a:r>
              <a:rPr lang="it-IT" b="1" dirty="0" smtClean="0"/>
              <a:t>teoria assiomatica degli insiemi</a:t>
            </a:r>
            <a:r>
              <a:rPr lang="it-IT" dirty="0" smtClean="0"/>
              <a:t>.</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paradosso di Russell</a:t>
            </a:r>
            <a:endParaRPr lang="it-IT" dirty="0"/>
          </a:p>
        </p:txBody>
      </p:sp>
      <p:sp>
        <p:nvSpPr>
          <p:cNvPr id="6" name="Segnaposto testo 5"/>
          <p:cNvSpPr>
            <a:spLocks noGrp="1"/>
          </p:cNvSpPr>
          <p:nvPr>
            <p:ph type="body" idx="2"/>
          </p:nvPr>
        </p:nvSpPr>
        <p:spPr>
          <a:xfrm>
            <a:off x="714348" y="1571612"/>
            <a:ext cx="4443418" cy="4495800"/>
          </a:xfrm>
        </p:spPr>
        <p:txBody>
          <a:bodyPr>
            <a:normAutofit fontScale="92500" lnSpcReduction="10000"/>
          </a:bodyPr>
          <a:lstStyle/>
          <a:p>
            <a:r>
              <a:rPr lang="it-IT" dirty="0" smtClean="0"/>
              <a:t>Il </a:t>
            </a:r>
            <a:r>
              <a:rPr lang="it-IT" b="1" dirty="0" smtClean="0"/>
              <a:t>paradosso di Russell</a:t>
            </a:r>
            <a:r>
              <a:rPr lang="it-IT" dirty="0" smtClean="0"/>
              <a:t> (o </a:t>
            </a:r>
            <a:r>
              <a:rPr lang="it-IT" i="1" dirty="0" smtClean="0"/>
              <a:t>paradosso del barbiere</a:t>
            </a:r>
            <a:r>
              <a:rPr lang="it-IT" dirty="0" smtClean="0"/>
              <a:t>) è considerato una delle più celebri antinomie della storia del pensiero logico e matematico, formulata da Bertrand Russell, filosofo e matematico inglese, nel 1918, a seguito di alcune domande poste già nel 1901. La sua scoperta ebbe ampia risonanza all'interno della comunità di studiosi che agl'inizi del Novecento si occupavano della sistemazione dei fondamenti della matematica.</a:t>
            </a:r>
          </a:p>
          <a:p>
            <a:r>
              <a:rPr lang="it-IT" dirty="0" smtClean="0"/>
              <a:t>Si tratta di un'antinomia più che di un paradosso: un paradosso è una conclusione logica e non contraddittoria che si scontra con il nostro modo abituale di vedere le cose, l'antinomia è invece una contraddizione. Russell arriva ad una contraddizione</a:t>
            </a:r>
            <a:r>
              <a:rPr lang="it-IT" dirty="0" smtClean="0"/>
              <a:t>.</a:t>
            </a:r>
            <a:endParaRPr lang="it-IT" dirty="0"/>
          </a:p>
        </p:txBody>
      </p:sp>
      <p:sp>
        <p:nvSpPr>
          <p:cNvPr id="4" name="Segnaposto data 3"/>
          <p:cNvSpPr>
            <a:spLocks noGrp="1"/>
          </p:cNvSpPr>
          <p:nvPr>
            <p:ph type="dt" sz="half" idx="10"/>
          </p:nvPr>
        </p:nvSpPr>
        <p:spPr/>
        <p:txBody>
          <a:bodyPr/>
          <a:lstStyle/>
          <a:p>
            <a:fld id="{17506E70-2C60-4A8A-A802-BD9F56D2592C}" type="datetime1">
              <a:rPr lang="it-IT" smtClean="0"/>
              <a:t>29/03/2010</a:t>
            </a:fld>
            <a:endParaRPr lang="it-IT"/>
          </a:p>
        </p:txBody>
      </p:sp>
      <p:sp>
        <p:nvSpPr>
          <p:cNvPr id="5" name="Segnaposto piè di pagina 4"/>
          <p:cNvSpPr>
            <a:spLocks noGrp="1"/>
          </p:cNvSpPr>
          <p:nvPr>
            <p:ph type="ftr" sz="quarter" idx="11"/>
          </p:nvPr>
        </p:nvSpPr>
        <p:spPr/>
        <p:txBody>
          <a:bodyPr/>
          <a:lstStyle/>
          <a:p>
            <a:r>
              <a:rPr lang="it-IT" smtClean="0"/>
              <a:t>prof. Marco Lombardi</a:t>
            </a:r>
            <a:endParaRPr lang="it-IT"/>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5357818" y="1571612"/>
            <a:ext cx="3000395" cy="401904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74638"/>
            <a:ext cx="7772400" cy="939784"/>
          </a:xfrm>
        </p:spPr>
        <p:txBody>
          <a:bodyPr/>
          <a:lstStyle/>
          <a:p>
            <a:r>
              <a:rPr lang="it-IT" dirty="0" smtClean="0"/>
              <a:t>Il paradosso di Russell</a:t>
            </a:r>
            <a:endParaRPr lang="it-IT" dirty="0"/>
          </a:p>
        </p:txBody>
      </p:sp>
      <p:sp>
        <p:nvSpPr>
          <p:cNvPr id="4" name="Segnaposto data 3"/>
          <p:cNvSpPr>
            <a:spLocks noGrp="1"/>
          </p:cNvSpPr>
          <p:nvPr>
            <p:ph type="dt" sz="half" idx="10"/>
          </p:nvPr>
        </p:nvSpPr>
        <p:spPr/>
        <p:txBody>
          <a:bodyPr/>
          <a:lstStyle/>
          <a:p>
            <a:fld id="{17506E70-2C60-4A8A-A802-BD9F56D2592C}" type="datetime1">
              <a:rPr lang="it-IT" smtClean="0"/>
              <a:t>29/03/2010</a:t>
            </a:fld>
            <a:endParaRPr lang="it-IT"/>
          </a:p>
        </p:txBody>
      </p:sp>
      <p:sp>
        <p:nvSpPr>
          <p:cNvPr id="5" name="Segnaposto piè di pagina 4"/>
          <p:cNvSpPr>
            <a:spLocks noGrp="1"/>
          </p:cNvSpPr>
          <p:nvPr>
            <p:ph type="ftr" sz="quarter" idx="11"/>
          </p:nvPr>
        </p:nvSpPr>
        <p:spPr/>
        <p:txBody>
          <a:bodyPr/>
          <a:lstStyle/>
          <a:p>
            <a:r>
              <a:rPr lang="it-IT" smtClean="0"/>
              <a:t>prof. Marco Lombardi</a:t>
            </a:r>
            <a:endParaRPr lang="it-IT"/>
          </a:p>
        </p:txBody>
      </p:sp>
      <p:sp>
        <p:nvSpPr>
          <p:cNvPr id="3" name="Segnaposto contenuto 2"/>
          <p:cNvSpPr>
            <a:spLocks noGrp="1"/>
          </p:cNvSpPr>
          <p:nvPr>
            <p:ph sz="quarter" idx="1"/>
          </p:nvPr>
        </p:nvSpPr>
        <p:spPr>
          <a:xfrm>
            <a:off x="500034" y="1447800"/>
            <a:ext cx="8186766" cy="4572000"/>
          </a:xfrm>
        </p:spPr>
        <p:txBody>
          <a:bodyPr>
            <a:normAutofit fontScale="92500"/>
          </a:bodyPr>
          <a:lstStyle/>
          <a:p>
            <a:r>
              <a:rPr lang="it-IT" dirty="0" smtClean="0"/>
              <a:t>Il concetto può essere espresso, non formalmente, nei termini seguenti: "In un villaggio c'è un unico barbiere. Il barbiere rade tutti (e solo) gli uomini che non si radono da sé. Chi rade il barbiere?". Si possono fare due ipotesi:</a:t>
            </a:r>
          </a:p>
          <a:p>
            <a:pPr lvl="1"/>
            <a:r>
              <a:rPr lang="it-IT" dirty="0" smtClean="0"/>
              <a:t>il barbiere rade se stesso, ma ciò non è possibile in quanto, secondo la definizione, il barbiere rade solo coloro che non si radono da sé;</a:t>
            </a:r>
          </a:p>
          <a:p>
            <a:pPr lvl="1"/>
            <a:r>
              <a:rPr lang="it-IT" dirty="0" smtClean="0"/>
              <a:t>il barbiere non rade se stesso, ma anche ciò è contrario alla definizione, dato che questa vuole che il barbiere rada tutti e solo quelli che non si radono da sé, quindi in questa ipotesi il barbiere deve radere anche se stesso.</a:t>
            </a:r>
          </a:p>
          <a:p>
            <a:r>
              <a:rPr lang="it-IT" dirty="0" smtClean="0"/>
              <a:t>In entrambi i casi si giunge ad una contraddizione.</a:t>
            </a:r>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74638"/>
            <a:ext cx="7772400" cy="796908"/>
          </a:xfrm>
        </p:spPr>
        <p:txBody>
          <a:bodyPr/>
          <a:lstStyle/>
          <a:p>
            <a:r>
              <a:rPr lang="it-IT" dirty="0" smtClean="0"/>
              <a:t>Analisi del paradosso</a:t>
            </a:r>
            <a:endParaRPr lang="it-IT" dirty="0"/>
          </a:p>
        </p:txBody>
      </p:sp>
      <p:sp>
        <p:nvSpPr>
          <p:cNvPr id="4" name="Segnaposto data 3"/>
          <p:cNvSpPr>
            <a:spLocks noGrp="1"/>
          </p:cNvSpPr>
          <p:nvPr>
            <p:ph type="dt" sz="half" idx="10"/>
          </p:nvPr>
        </p:nvSpPr>
        <p:spPr/>
        <p:txBody>
          <a:bodyPr/>
          <a:lstStyle/>
          <a:p>
            <a:fld id="{17506E70-2C60-4A8A-A802-BD9F56D2592C}" type="datetime1">
              <a:rPr lang="it-IT" smtClean="0"/>
              <a:t>29/03/2010</a:t>
            </a:fld>
            <a:endParaRPr lang="it-IT"/>
          </a:p>
        </p:txBody>
      </p:sp>
      <p:sp>
        <p:nvSpPr>
          <p:cNvPr id="5" name="Segnaposto piè di pagina 4"/>
          <p:cNvSpPr>
            <a:spLocks noGrp="1"/>
          </p:cNvSpPr>
          <p:nvPr>
            <p:ph type="ftr" sz="quarter" idx="11"/>
          </p:nvPr>
        </p:nvSpPr>
        <p:spPr/>
        <p:txBody>
          <a:bodyPr/>
          <a:lstStyle/>
          <a:p>
            <a:r>
              <a:rPr lang="it-IT" smtClean="0"/>
              <a:t>prof. Marco Lombardi</a:t>
            </a:r>
            <a:endParaRPr lang="it-IT"/>
          </a:p>
        </p:txBody>
      </p:sp>
      <p:sp>
        <p:nvSpPr>
          <p:cNvPr id="3" name="Segnaposto contenuto 2"/>
          <p:cNvSpPr>
            <a:spLocks noGrp="1"/>
          </p:cNvSpPr>
          <p:nvPr>
            <p:ph sz="quarter" idx="1"/>
          </p:nvPr>
        </p:nvSpPr>
        <p:spPr/>
        <p:txBody>
          <a:bodyPr>
            <a:normAutofit fontScale="77500" lnSpcReduction="20000"/>
          </a:bodyPr>
          <a:lstStyle/>
          <a:p>
            <a:r>
              <a:rPr lang="it-IT" dirty="0" smtClean="0"/>
              <a:t>Una trattazione di tipo insiemistico semplifica l'approccio al paradosso. Innanzitutto, ci si rende conto di trovarsi di fronte a due insiemi distinti:</a:t>
            </a:r>
          </a:p>
          <a:p>
            <a:pPr lvl="1"/>
            <a:r>
              <a:rPr lang="it-IT" dirty="0" smtClean="0"/>
              <a:t>A: gli uomini che si radono da soli;</a:t>
            </a:r>
          </a:p>
          <a:p>
            <a:pPr lvl="1"/>
            <a:r>
              <a:rPr lang="it-IT" dirty="0" smtClean="0"/>
              <a:t>B: gli uomini che si fanno radere dal barbiere.</a:t>
            </a:r>
          </a:p>
          <a:p>
            <a:r>
              <a:rPr lang="it-IT" dirty="0" smtClean="0"/>
              <a:t>Il problema è collocare il barbiere in uno dei due insiemi, poiché la sua inclusione in entrambi gli insiemi creerebbe una contraddizione con la definizione stessa degli insiemi.</a:t>
            </a:r>
          </a:p>
          <a:p>
            <a:r>
              <a:rPr lang="it-IT" dirty="0" smtClean="0"/>
              <a:t>Le prime analisi portarono il filosofo americano </a:t>
            </a:r>
            <a:r>
              <a:rPr lang="it-IT" b="1" dirty="0" err="1" smtClean="0"/>
              <a:t>Willard</a:t>
            </a:r>
            <a:r>
              <a:rPr lang="it-IT" b="1" dirty="0" smtClean="0"/>
              <a:t> Van </a:t>
            </a:r>
            <a:r>
              <a:rPr lang="it-IT" b="1" dirty="0" err="1" smtClean="0"/>
              <a:t>Orman</a:t>
            </a:r>
            <a:r>
              <a:rPr lang="it-IT" b="1" dirty="0" smtClean="0"/>
              <a:t> </a:t>
            </a:r>
            <a:r>
              <a:rPr lang="it-IT" b="1" dirty="0" err="1" smtClean="0"/>
              <a:t>Quine</a:t>
            </a:r>
            <a:r>
              <a:rPr lang="it-IT" b="1" dirty="0" smtClean="0"/>
              <a:t> </a:t>
            </a:r>
            <a:r>
              <a:rPr lang="it-IT" dirty="0" smtClean="0"/>
              <a:t>a considerare il paradosso un caso classico della </a:t>
            </a:r>
            <a:r>
              <a:rPr lang="it-IT" i="1" dirty="0" smtClean="0"/>
              <a:t>"reductio ad </a:t>
            </a:r>
            <a:r>
              <a:rPr lang="it-IT" i="1" dirty="0" err="1" smtClean="0"/>
              <a:t>absurdum</a:t>
            </a:r>
            <a:r>
              <a:rPr lang="it-IT" i="1" dirty="0" smtClean="0"/>
              <a:t>"</a:t>
            </a:r>
            <a:r>
              <a:rPr lang="it-IT" dirty="0" smtClean="0"/>
              <a:t>: non è possibile che il barbiere esista.</a:t>
            </a:r>
          </a:p>
          <a:p>
            <a:r>
              <a:rPr lang="it-IT" dirty="0" smtClean="0"/>
              <a:t>Tuttavia, il paradosso può essere generalizzato. Ed appunto una generalizzazione di questo problema portò ad una </a:t>
            </a:r>
            <a:r>
              <a:rPr lang="it-IT" b="1" dirty="0" smtClean="0"/>
              <a:t>antinomia</a:t>
            </a:r>
            <a:r>
              <a:rPr lang="it-IT" dirty="0" smtClean="0"/>
              <a:t> che causò un momento di crisi di tutta la teoria matematica dell'epoca</a:t>
            </a:r>
            <a:r>
              <a:rPr lang="it-IT" dirty="0" smtClean="0"/>
              <a:t>.</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74638"/>
            <a:ext cx="7772400" cy="868346"/>
          </a:xfrm>
        </p:spPr>
        <p:txBody>
          <a:bodyPr/>
          <a:lstStyle/>
          <a:p>
            <a:r>
              <a:rPr lang="it-IT" dirty="0" smtClean="0"/>
              <a:t>Analisi e soluzione del paradosso</a:t>
            </a:r>
            <a:endParaRPr lang="it-IT" dirty="0"/>
          </a:p>
        </p:txBody>
      </p:sp>
      <p:sp>
        <p:nvSpPr>
          <p:cNvPr id="4" name="Segnaposto data 3"/>
          <p:cNvSpPr>
            <a:spLocks noGrp="1"/>
          </p:cNvSpPr>
          <p:nvPr>
            <p:ph type="dt" sz="half" idx="10"/>
          </p:nvPr>
        </p:nvSpPr>
        <p:spPr/>
        <p:txBody>
          <a:bodyPr/>
          <a:lstStyle/>
          <a:p>
            <a:fld id="{17506E70-2C60-4A8A-A802-BD9F56D2592C}" type="datetime1">
              <a:rPr lang="it-IT" smtClean="0"/>
              <a:t>29/03/2010</a:t>
            </a:fld>
            <a:endParaRPr lang="it-IT"/>
          </a:p>
        </p:txBody>
      </p:sp>
      <p:sp>
        <p:nvSpPr>
          <p:cNvPr id="5" name="Segnaposto piè di pagina 4"/>
          <p:cNvSpPr>
            <a:spLocks noGrp="1"/>
          </p:cNvSpPr>
          <p:nvPr>
            <p:ph type="ftr" sz="quarter" idx="11"/>
          </p:nvPr>
        </p:nvSpPr>
        <p:spPr/>
        <p:txBody>
          <a:bodyPr/>
          <a:lstStyle/>
          <a:p>
            <a:r>
              <a:rPr lang="it-IT" smtClean="0"/>
              <a:t>prof. Marco Lombardi</a:t>
            </a:r>
            <a:endParaRPr lang="it-IT"/>
          </a:p>
        </p:txBody>
      </p:sp>
      <p:sp>
        <p:nvSpPr>
          <p:cNvPr id="3" name="Segnaposto contenuto 2"/>
          <p:cNvSpPr>
            <a:spLocks noGrp="1"/>
          </p:cNvSpPr>
          <p:nvPr>
            <p:ph sz="quarter" idx="1"/>
          </p:nvPr>
        </p:nvSpPr>
        <p:spPr>
          <a:xfrm>
            <a:off x="428596" y="1447800"/>
            <a:ext cx="8258204" cy="4838720"/>
          </a:xfrm>
        </p:spPr>
        <p:txBody>
          <a:bodyPr>
            <a:normAutofit fontScale="70000" lnSpcReduction="20000"/>
          </a:bodyPr>
          <a:lstStyle/>
          <a:p>
            <a:r>
              <a:rPr lang="it-IT" dirty="0" smtClean="0"/>
              <a:t>Russell </a:t>
            </a:r>
            <a:r>
              <a:rPr lang="it-IT" dirty="0" smtClean="0"/>
              <a:t>aveva formulato, nel 1901, il seguente problema: </a:t>
            </a:r>
            <a:r>
              <a:rPr lang="it-IT" i="1" dirty="0" smtClean="0"/>
              <a:t>"un insieme può essere o meno elemento di se stesso?"</a:t>
            </a:r>
            <a:r>
              <a:rPr lang="it-IT" dirty="0" smtClean="0"/>
              <a:t> Ad esempio, l'insieme di tutti i libri di una biblioteca non è elemento di se stesso. Invece, l'insieme di tutti gli insiemi con più di 20 elementi è elemento di se stesso.</a:t>
            </a:r>
          </a:p>
          <a:p>
            <a:r>
              <a:rPr lang="it-IT" dirty="0" smtClean="0"/>
              <a:t>Ma se si pensa, invece, all'insieme di tutti gli insiemi che non sono elementi di se stessi? Esso è o no elemento di se stesso? È evidente la somiglianza del problema col paradosso del barbiere. Se l'insieme (detto "I" per comodità) non fosse elemento di se stesso, allora dovrebbe essere elemento di se stesso. E, analogamente, se lo fosse, non dovrebbe esserlo. La posizione di "I" rispetto a se stesso genera ad ogni modo una contraddizione. (</a:t>
            </a:r>
            <a:r>
              <a:rPr lang="it-IT" b="1" dirty="0" smtClean="0"/>
              <a:t>Paradosso di Russell</a:t>
            </a:r>
            <a:r>
              <a:rPr lang="it-IT" dirty="0" smtClean="0"/>
              <a:t>)</a:t>
            </a:r>
          </a:p>
          <a:p>
            <a:r>
              <a:rPr lang="it-IT" dirty="0" smtClean="0"/>
              <a:t>La conclusione a cui arrivò inizialmente Russell fu quella di affermare che non basta descrivere una proprietà di un insieme per garantire la sua esistenza. </a:t>
            </a:r>
            <a:endParaRPr lang="it-IT" dirty="0" smtClean="0"/>
          </a:p>
          <a:p>
            <a:r>
              <a:rPr lang="it-IT" dirty="0" smtClean="0"/>
              <a:t>In </a:t>
            </a:r>
            <a:r>
              <a:rPr lang="it-IT" dirty="0" smtClean="0"/>
              <a:t>seguito, introdusse una nuova teoria degli insiemi nella quale gli insiemi si distinguono in diversi livelli, per cui al livello 0 avremo gli elementi, al livello 1 gli insiemi di elementi, al livello 2 gli insiemi di insiemi di elementi e così via. In questa ottica, è possibile risolvere l'antinomia ed i paradossi.</a:t>
            </a:r>
          </a:p>
          <a:p>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74638"/>
            <a:ext cx="7772400" cy="868346"/>
          </a:xfrm>
        </p:spPr>
        <p:txBody>
          <a:bodyPr/>
          <a:lstStyle/>
          <a:p>
            <a:r>
              <a:rPr lang="it-IT" dirty="0" smtClean="0"/>
              <a:t>La contraddittorietà degli insiemi</a:t>
            </a:r>
            <a:endParaRPr lang="it-IT" dirty="0"/>
          </a:p>
        </p:txBody>
      </p:sp>
      <p:sp>
        <p:nvSpPr>
          <p:cNvPr id="3" name="Segnaposto data 2"/>
          <p:cNvSpPr>
            <a:spLocks noGrp="1"/>
          </p:cNvSpPr>
          <p:nvPr>
            <p:ph type="dt" sz="half" idx="10"/>
          </p:nvPr>
        </p:nvSpPr>
        <p:spPr/>
        <p:txBody>
          <a:bodyPr/>
          <a:lstStyle/>
          <a:p>
            <a:fld id="{449AC519-1B84-4F52-AC4A-B6648134E3A2}" type="datetime1">
              <a:rPr lang="it-IT" smtClean="0"/>
              <a:t>29/03/2010</a:t>
            </a:fld>
            <a:endParaRPr lang="it-IT"/>
          </a:p>
        </p:txBody>
      </p:sp>
      <p:sp>
        <p:nvSpPr>
          <p:cNvPr id="4" name="Segnaposto piè di pagina 3"/>
          <p:cNvSpPr>
            <a:spLocks noGrp="1"/>
          </p:cNvSpPr>
          <p:nvPr>
            <p:ph type="ftr" sz="quarter" idx="11"/>
          </p:nvPr>
        </p:nvSpPr>
        <p:spPr/>
        <p:txBody>
          <a:bodyPr/>
          <a:lstStyle/>
          <a:p>
            <a:r>
              <a:rPr lang="it-IT" smtClean="0"/>
              <a:t>prof. Marco Lombardi</a:t>
            </a:r>
            <a:endParaRPr lang="it-IT"/>
          </a:p>
        </p:txBody>
      </p:sp>
      <p:sp>
        <p:nvSpPr>
          <p:cNvPr id="5" name="Segnaposto contenuto 4"/>
          <p:cNvSpPr>
            <a:spLocks noGrp="1"/>
          </p:cNvSpPr>
          <p:nvPr>
            <p:ph sz="quarter" idx="1"/>
          </p:nvPr>
        </p:nvSpPr>
        <p:spPr/>
        <p:txBody>
          <a:bodyPr>
            <a:normAutofit lnSpcReduction="10000"/>
          </a:bodyPr>
          <a:lstStyle/>
          <a:p>
            <a:r>
              <a:rPr lang="it-IT" dirty="0" smtClean="0"/>
              <a:t>Il ragionamento di Bertrand Russell dimostra come sia facile cadere in contraddizione parlando d'insiemi. </a:t>
            </a:r>
            <a:endParaRPr lang="it-IT" dirty="0" smtClean="0"/>
          </a:p>
          <a:p>
            <a:r>
              <a:rPr lang="it-IT" dirty="0" smtClean="0"/>
              <a:t>Nella </a:t>
            </a:r>
            <a:r>
              <a:rPr lang="it-IT" dirty="0" smtClean="0"/>
              <a:t>teoria intuitiva degli insiemi, per definire un insieme è sufficiente definire una caratteristica comune a tutti i suoi elementi; così, per esempio, una proposizione logica del tipo "x è un numero intero divisibile per 2 senza resto", è sufficiente a definire l'insieme dei numeri pari. Questa nozione è solo apparentemente esente da dubbi e difficoltà, come dimostra l'argomentazione seguente</a:t>
            </a:r>
            <a:r>
              <a:rPr lang="it-IT" dirty="0" smtClean="0"/>
              <a:t>.</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74638"/>
            <a:ext cx="7772400" cy="868346"/>
          </a:xfrm>
        </p:spPr>
        <p:txBody>
          <a:bodyPr/>
          <a:lstStyle/>
          <a:p>
            <a:r>
              <a:rPr lang="it-IT" dirty="0" smtClean="0"/>
              <a:t>La contraddittorietà degli insiemi</a:t>
            </a:r>
            <a:endParaRPr lang="it-IT" dirty="0"/>
          </a:p>
        </p:txBody>
      </p:sp>
      <p:sp>
        <p:nvSpPr>
          <p:cNvPr id="3" name="Segnaposto data 2"/>
          <p:cNvSpPr>
            <a:spLocks noGrp="1"/>
          </p:cNvSpPr>
          <p:nvPr>
            <p:ph type="dt" sz="half" idx="10"/>
          </p:nvPr>
        </p:nvSpPr>
        <p:spPr/>
        <p:txBody>
          <a:bodyPr/>
          <a:lstStyle/>
          <a:p>
            <a:fld id="{449AC519-1B84-4F52-AC4A-B6648134E3A2}" type="datetime1">
              <a:rPr lang="it-IT" smtClean="0"/>
              <a:t>29/03/2010</a:t>
            </a:fld>
            <a:endParaRPr lang="it-IT"/>
          </a:p>
        </p:txBody>
      </p:sp>
      <p:sp>
        <p:nvSpPr>
          <p:cNvPr id="4" name="Segnaposto piè di pagina 3"/>
          <p:cNvSpPr>
            <a:spLocks noGrp="1"/>
          </p:cNvSpPr>
          <p:nvPr>
            <p:ph type="ftr" sz="quarter" idx="11"/>
          </p:nvPr>
        </p:nvSpPr>
        <p:spPr/>
        <p:txBody>
          <a:bodyPr/>
          <a:lstStyle/>
          <a:p>
            <a:r>
              <a:rPr lang="it-IT" smtClean="0"/>
              <a:t>prof. Marco Lombardi</a:t>
            </a:r>
            <a:endParaRPr lang="it-IT"/>
          </a:p>
        </p:txBody>
      </p:sp>
      <p:sp>
        <p:nvSpPr>
          <p:cNvPr id="5" name="Segnaposto contenuto 4"/>
          <p:cNvSpPr>
            <a:spLocks noGrp="1"/>
          </p:cNvSpPr>
          <p:nvPr>
            <p:ph sz="quarter" idx="1"/>
          </p:nvPr>
        </p:nvSpPr>
        <p:spPr/>
        <p:txBody>
          <a:bodyPr>
            <a:normAutofit/>
          </a:bodyPr>
          <a:lstStyle/>
          <a:p>
            <a:r>
              <a:rPr lang="it-IT" dirty="0" smtClean="0"/>
              <a:t>Introduciamo </a:t>
            </a:r>
            <a:r>
              <a:rPr lang="it-IT" dirty="0" smtClean="0"/>
              <a:t>dapprima il concetto di insiemi che appartengono o non appartengono a se stessi:</a:t>
            </a:r>
          </a:p>
          <a:p>
            <a:r>
              <a:rPr lang="it-IT" dirty="0" smtClean="0"/>
              <a:t>un insieme appartiene a se stesso se è elemento di se stesso (per esempio, l'insieme di tutti i pensieri astratti è a sua volta un pensiero astratto e dunque appartiene a se stesso);</a:t>
            </a:r>
          </a:p>
          <a:p>
            <a:r>
              <a:rPr lang="it-IT" dirty="0" smtClean="0"/>
              <a:t>un insieme non appartiene a se stesso se non è elemento di se stesso (per esempio, l'insieme di tutti gli uomini calvi non è un uomo calvo e dunque non appartiene a se stesso</a:t>
            </a:r>
            <a:r>
              <a:rPr lang="it-IT" dirty="0" smtClean="0"/>
              <a:t>).</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74638"/>
            <a:ext cx="7772400" cy="939784"/>
          </a:xfrm>
        </p:spPr>
        <p:txBody>
          <a:bodyPr/>
          <a:lstStyle/>
          <a:p>
            <a:r>
              <a:rPr lang="it-IT" dirty="0" smtClean="0"/>
              <a:t>La contraddittorietà degli insiemi</a:t>
            </a:r>
            <a:endParaRPr lang="it-IT" dirty="0"/>
          </a:p>
        </p:txBody>
      </p:sp>
      <p:sp>
        <p:nvSpPr>
          <p:cNvPr id="3" name="Segnaposto data 2"/>
          <p:cNvSpPr>
            <a:spLocks noGrp="1"/>
          </p:cNvSpPr>
          <p:nvPr>
            <p:ph type="dt" sz="half" idx="10"/>
          </p:nvPr>
        </p:nvSpPr>
        <p:spPr/>
        <p:txBody>
          <a:bodyPr/>
          <a:lstStyle/>
          <a:p>
            <a:fld id="{449AC519-1B84-4F52-AC4A-B6648134E3A2}" type="datetime1">
              <a:rPr lang="it-IT" smtClean="0"/>
              <a:t>29/03/2010</a:t>
            </a:fld>
            <a:endParaRPr lang="it-IT"/>
          </a:p>
        </p:txBody>
      </p:sp>
      <p:sp>
        <p:nvSpPr>
          <p:cNvPr id="4" name="Segnaposto piè di pagina 3"/>
          <p:cNvSpPr>
            <a:spLocks noGrp="1"/>
          </p:cNvSpPr>
          <p:nvPr>
            <p:ph type="ftr" sz="quarter" idx="11"/>
          </p:nvPr>
        </p:nvSpPr>
        <p:spPr/>
        <p:txBody>
          <a:bodyPr/>
          <a:lstStyle/>
          <a:p>
            <a:r>
              <a:rPr lang="it-IT" smtClean="0"/>
              <a:t>prof. Marco Lombardi</a:t>
            </a:r>
            <a:endParaRPr lang="it-IT"/>
          </a:p>
        </p:txBody>
      </p:sp>
      <p:sp>
        <p:nvSpPr>
          <p:cNvPr id="5" name="Segnaposto contenuto 4"/>
          <p:cNvSpPr>
            <a:spLocks noGrp="1"/>
          </p:cNvSpPr>
          <p:nvPr>
            <p:ph sz="quarter" idx="1"/>
          </p:nvPr>
        </p:nvSpPr>
        <p:spPr>
          <a:xfrm>
            <a:off x="428596" y="1447800"/>
            <a:ext cx="8258204" cy="4572000"/>
          </a:xfrm>
        </p:spPr>
        <p:txBody>
          <a:bodyPr>
            <a:normAutofit fontScale="77500" lnSpcReduction="20000"/>
          </a:bodyPr>
          <a:lstStyle/>
          <a:p>
            <a:r>
              <a:rPr lang="it-IT" dirty="0" smtClean="0"/>
              <a:t>A </a:t>
            </a:r>
            <a:r>
              <a:rPr lang="it-IT" dirty="0" smtClean="0"/>
              <a:t>questo punto consideriamo l'insieme </a:t>
            </a:r>
            <a:r>
              <a:rPr lang="it-IT" b="1" dirty="0" smtClean="0"/>
              <a:t>R</a:t>
            </a:r>
            <a:r>
              <a:rPr lang="it-IT" dirty="0" smtClean="0"/>
              <a:t> di tutti gli insiemi che non appartengono a se stessi. La proposizione che caratterizza gli elementi di </a:t>
            </a:r>
            <a:r>
              <a:rPr lang="it-IT" b="1" dirty="0" smtClean="0"/>
              <a:t>R</a:t>
            </a:r>
            <a:r>
              <a:rPr lang="it-IT" dirty="0" smtClean="0"/>
              <a:t> è: "</a:t>
            </a:r>
            <a:r>
              <a:rPr lang="it-IT" i="1" dirty="0" smtClean="0"/>
              <a:t>A</a:t>
            </a:r>
            <a:r>
              <a:rPr lang="it-IT" dirty="0" smtClean="0"/>
              <a:t> non è un elemento di </a:t>
            </a:r>
            <a:r>
              <a:rPr lang="it-IT" i="1" dirty="0" smtClean="0"/>
              <a:t>A</a:t>
            </a:r>
            <a:r>
              <a:rPr lang="it-IT" dirty="0" smtClean="0"/>
              <a:t>" (</a:t>
            </a:r>
            <a:r>
              <a:rPr lang="it-IT" i="1" dirty="0" err="1" smtClean="0"/>
              <a:t>A</a:t>
            </a:r>
            <a:r>
              <a:rPr lang="it-IT" dirty="0" smtClean="0"/>
              <a:t> è un qualunque sottoinsieme di </a:t>
            </a:r>
            <a:r>
              <a:rPr lang="it-IT" b="1" dirty="0" smtClean="0"/>
              <a:t>R</a:t>
            </a:r>
            <a:r>
              <a:rPr lang="it-IT" dirty="0" smtClean="0"/>
              <a:t>, ovvero è sia elemento di </a:t>
            </a:r>
            <a:r>
              <a:rPr lang="it-IT" b="1" dirty="0" smtClean="0"/>
              <a:t>R</a:t>
            </a:r>
            <a:r>
              <a:rPr lang="it-IT" dirty="0" smtClean="0"/>
              <a:t>, sia insieme per altri elementi); se la proposizione è vera per </a:t>
            </a:r>
            <a:r>
              <a:rPr lang="it-IT" i="1" dirty="0" smtClean="0"/>
              <a:t>A</a:t>
            </a:r>
            <a:r>
              <a:rPr lang="it-IT" dirty="0" smtClean="0"/>
              <a:t>, allora </a:t>
            </a:r>
            <a:r>
              <a:rPr lang="it-IT" i="1" dirty="0" smtClean="0"/>
              <a:t>A</a:t>
            </a:r>
            <a:r>
              <a:rPr lang="it-IT" dirty="0" smtClean="0"/>
              <a:t> appartiene a </a:t>
            </a:r>
            <a:r>
              <a:rPr lang="it-IT" b="1" dirty="0" smtClean="0"/>
              <a:t>R</a:t>
            </a:r>
            <a:r>
              <a:rPr lang="it-IT" dirty="0" smtClean="0"/>
              <a:t>, altrimenti non vi appartiene. Ci chiediamo se </a:t>
            </a:r>
            <a:r>
              <a:rPr lang="it-IT" b="1" dirty="0" smtClean="0"/>
              <a:t>R</a:t>
            </a:r>
            <a:r>
              <a:rPr lang="it-IT" dirty="0" smtClean="0"/>
              <a:t> appartiene o meno a se stesso (quindi se la proposizione è verificata per </a:t>
            </a:r>
            <a:r>
              <a:rPr lang="it-IT" i="1" dirty="0" smtClean="0"/>
              <a:t>A</a:t>
            </a:r>
            <a:r>
              <a:rPr lang="it-IT" dirty="0" smtClean="0"/>
              <a:t> = </a:t>
            </a:r>
            <a:r>
              <a:rPr lang="it-IT" b="1" dirty="0" smtClean="0"/>
              <a:t>R</a:t>
            </a:r>
            <a:r>
              <a:rPr lang="it-IT" dirty="0" smtClean="0"/>
              <a:t>):</a:t>
            </a:r>
          </a:p>
          <a:p>
            <a:pPr lvl="1"/>
            <a:r>
              <a:rPr lang="it-IT" dirty="0" smtClean="0"/>
              <a:t>se </a:t>
            </a:r>
            <a:r>
              <a:rPr lang="it-IT" b="1" dirty="0" smtClean="0"/>
              <a:t>R</a:t>
            </a:r>
            <a:r>
              <a:rPr lang="it-IT" dirty="0" smtClean="0"/>
              <a:t> appartiene a se stesso allora, per la definizione, </a:t>
            </a:r>
            <a:r>
              <a:rPr lang="it-IT" b="1" dirty="0" smtClean="0"/>
              <a:t>R</a:t>
            </a:r>
            <a:r>
              <a:rPr lang="it-IT" dirty="0" smtClean="0"/>
              <a:t> non appartiene a se stesso;</a:t>
            </a:r>
          </a:p>
          <a:p>
            <a:pPr lvl="1"/>
            <a:r>
              <a:rPr lang="it-IT" dirty="0" smtClean="0"/>
              <a:t>se </a:t>
            </a:r>
            <a:r>
              <a:rPr lang="it-IT" b="1" dirty="0" smtClean="0"/>
              <a:t>R</a:t>
            </a:r>
            <a:r>
              <a:rPr lang="it-IT" dirty="0" smtClean="0"/>
              <a:t> non appartiene a se stesso, la proposizione </a:t>
            </a:r>
            <a:r>
              <a:rPr lang="it-IT" dirty="0" err="1" smtClean="0"/>
              <a:t>definitoria</a:t>
            </a:r>
            <a:r>
              <a:rPr lang="it-IT" dirty="0" smtClean="0"/>
              <a:t> è verificata, quindi </a:t>
            </a:r>
            <a:r>
              <a:rPr lang="it-IT" b="1" dirty="0" smtClean="0"/>
              <a:t>R</a:t>
            </a:r>
            <a:r>
              <a:rPr lang="it-IT" dirty="0" smtClean="0"/>
              <a:t> appartiene a se stesso.</a:t>
            </a:r>
          </a:p>
          <a:p>
            <a:r>
              <a:rPr lang="it-IT" dirty="0" smtClean="0"/>
              <a:t>Otteniamo, dunque, una doppia implicazione: "</a:t>
            </a:r>
            <a:r>
              <a:rPr lang="it-IT" i="1" dirty="0" smtClean="0"/>
              <a:t>R appartiene a se stesso se e solo se</a:t>
            </a:r>
            <a:r>
              <a:rPr lang="it-IT" dirty="0" smtClean="0"/>
              <a:t> [ecco la doppia implicazione] </a:t>
            </a:r>
            <a:r>
              <a:rPr lang="it-IT" i="1" dirty="0" smtClean="0"/>
              <a:t>R non appartiene a se stesso</a:t>
            </a:r>
            <a:r>
              <a:rPr lang="it-IT" dirty="0" smtClean="0"/>
              <a:t>", da cui scaturisce la contraddizione. </a:t>
            </a:r>
            <a:endParaRPr lang="it-IT" dirty="0" smtClean="0"/>
          </a:p>
          <a:p>
            <a:r>
              <a:rPr lang="it-IT" dirty="0" smtClean="0"/>
              <a:t>N.B</a:t>
            </a:r>
            <a:r>
              <a:rPr lang="it-IT" dirty="0" smtClean="0"/>
              <a:t>. La frase "</a:t>
            </a:r>
            <a:r>
              <a:rPr lang="it-IT" i="1" dirty="0" smtClean="0"/>
              <a:t>R appartiene a se stesso se R non appartiene a se stesso</a:t>
            </a:r>
            <a:r>
              <a:rPr lang="it-IT" dirty="0" smtClean="0"/>
              <a:t>" non è di per sé una contraddizione; è necessaria una condizione più forte, ovvero "</a:t>
            </a:r>
            <a:r>
              <a:rPr lang="it-IT" i="1" dirty="0" smtClean="0"/>
              <a:t>se e solo </a:t>
            </a:r>
            <a:r>
              <a:rPr lang="it-IT" i="1" dirty="0" smtClean="0"/>
              <a:t>se</a:t>
            </a:r>
            <a:r>
              <a:rPr lang="it-IT" dirty="0" smtClean="0"/>
              <a:t>“.</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paradosso di Russell e …</a:t>
            </a:r>
            <a:endParaRPr lang="it-IT" dirty="0"/>
          </a:p>
        </p:txBody>
      </p:sp>
      <p:sp>
        <p:nvSpPr>
          <p:cNvPr id="6" name="Segnaposto testo 5"/>
          <p:cNvSpPr>
            <a:spLocks noGrp="1"/>
          </p:cNvSpPr>
          <p:nvPr>
            <p:ph type="body" idx="2"/>
          </p:nvPr>
        </p:nvSpPr>
        <p:spPr>
          <a:xfrm>
            <a:off x="357158" y="1500174"/>
            <a:ext cx="5572164" cy="4643470"/>
          </a:xfrm>
        </p:spPr>
        <p:txBody>
          <a:bodyPr>
            <a:normAutofit/>
          </a:bodyPr>
          <a:lstStyle/>
          <a:p>
            <a:r>
              <a:rPr lang="it-IT" sz="2000" dirty="0" smtClean="0"/>
              <a:t>Il paradosso fu scoperto da Bertrand Russell nel 1901 mentre si dedicava allo studio della teoria degli insiemi di Cantor su cui contemporaneamente </a:t>
            </a:r>
            <a:r>
              <a:rPr lang="it-IT" sz="2000" b="1" dirty="0" err="1" smtClean="0"/>
              <a:t>Frege</a:t>
            </a:r>
            <a:r>
              <a:rPr lang="it-IT" sz="2000" dirty="0" smtClean="0"/>
              <a:t> stava realizzando la riduzione della matematica alla logica. </a:t>
            </a:r>
          </a:p>
          <a:p>
            <a:r>
              <a:rPr lang="it-IT" sz="2000" dirty="0" smtClean="0"/>
              <a:t>Russell si rese subito conto delle conseguenze che la sua scoperta avrebbe avuto per il programma logicista e non esitò a mettersi immediatamente in contatto col logico di </a:t>
            </a:r>
            <a:r>
              <a:rPr lang="it-IT" sz="2000" dirty="0" err="1" smtClean="0"/>
              <a:t>Jena</a:t>
            </a:r>
            <a:r>
              <a:rPr lang="it-IT" sz="2000" dirty="0" smtClean="0"/>
              <a:t>. </a:t>
            </a:r>
          </a:p>
          <a:p>
            <a:r>
              <a:rPr lang="it-IT" sz="2000" dirty="0" smtClean="0"/>
              <a:t>Il caso volle che la lettera di Russell fosse recapitata a </a:t>
            </a:r>
            <a:r>
              <a:rPr lang="it-IT" sz="2000" dirty="0" err="1" smtClean="0"/>
              <a:t>Frege</a:t>
            </a:r>
            <a:r>
              <a:rPr lang="it-IT" sz="2000" dirty="0" smtClean="0"/>
              <a:t> nell'estate del 1902 poco prima della pubblicazione del secondo e ultimo volume dei </a:t>
            </a:r>
            <a:r>
              <a:rPr lang="it-IT" sz="2000" i="1" dirty="0" smtClean="0"/>
              <a:t>Principî di aritmetica</a:t>
            </a:r>
            <a:r>
              <a:rPr lang="it-IT" sz="2000" dirty="0" smtClean="0"/>
              <a:t>. </a:t>
            </a:r>
          </a:p>
          <a:p>
            <a:endParaRPr lang="it-IT" dirty="0"/>
          </a:p>
        </p:txBody>
      </p:sp>
      <p:sp>
        <p:nvSpPr>
          <p:cNvPr id="3" name="Segnaposto data 2"/>
          <p:cNvSpPr>
            <a:spLocks noGrp="1"/>
          </p:cNvSpPr>
          <p:nvPr>
            <p:ph type="dt" sz="half" idx="10"/>
          </p:nvPr>
        </p:nvSpPr>
        <p:spPr/>
        <p:txBody>
          <a:bodyPr/>
          <a:lstStyle/>
          <a:p>
            <a:fld id="{449AC519-1B84-4F52-AC4A-B6648134E3A2}" type="datetime1">
              <a:rPr lang="it-IT" smtClean="0"/>
              <a:t>29/03/2010</a:t>
            </a:fld>
            <a:endParaRPr lang="it-IT"/>
          </a:p>
        </p:txBody>
      </p:sp>
      <p:sp>
        <p:nvSpPr>
          <p:cNvPr id="4" name="Segnaposto piè di pagina 3"/>
          <p:cNvSpPr>
            <a:spLocks noGrp="1"/>
          </p:cNvSpPr>
          <p:nvPr>
            <p:ph type="ftr" sz="quarter" idx="11"/>
          </p:nvPr>
        </p:nvSpPr>
        <p:spPr/>
        <p:txBody>
          <a:bodyPr/>
          <a:lstStyle/>
          <a:p>
            <a:r>
              <a:rPr lang="it-IT" smtClean="0"/>
              <a:t>prof. Marco Lombardi</a:t>
            </a:r>
            <a:endParaRPr lang="it-IT"/>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6000760" y="1643050"/>
            <a:ext cx="2647970" cy="3791412"/>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iverso">
  <a:themeElements>
    <a:clrScheme name="Univers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Univers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nivers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TotalTime>
  <Words>1341</Words>
  <Application>Microsoft Office PowerPoint</Application>
  <PresentationFormat>Presentazione su schermo (4:3)</PresentationFormat>
  <Paragraphs>61</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Universo</vt:lpstr>
      <vt:lpstr>Il paradosso di Russell</vt:lpstr>
      <vt:lpstr>Il paradosso di Russell</vt:lpstr>
      <vt:lpstr>Il paradosso di Russell</vt:lpstr>
      <vt:lpstr>Analisi del paradosso</vt:lpstr>
      <vt:lpstr>Analisi e soluzione del paradosso</vt:lpstr>
      <vt:lpstr>La contraddittorietà degli insiemi</vt:lpstr>
      <vt:lpstr>La contraddittorietà degli insiemi</vt:lpstr>
      <vt:lpstr>La contraddittorietà degli insiemi</vt:lpstr>
      <vt:lpstr>Il paradosso di Russell e …</vt:lpstr>
      <vt:lpstr>… la crisi della Grande Logica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paradosso di Russell</dc:title>
  <dc:creator>Marco</dc:creator>
  <cp:lastModifiedBy>Marco</cp:lastModifiedBy>
  <cp:revision>3</cp:revision>
  <dcterms:created xsi:type="dcterms:W3CDTF">2010-03-29T00:24:49Z</dcterms:created>
  <dcterms:modified xsi:type="dcterms:W3CDTF">2010-03-29T00:45:59Z</dcterms:modified>
</cp:coreProperties>
</file>