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2"/>
  </p:notesMasterIdLst>
  <p:sldIdLst>
    <p:sldId id="256" r:id="rId2"/>
    <p:sldId id="288" r:id="rId3"/>
    <p:sldId id="257" r:id="rId4"/>
    <p:sldId id="258" r:id="rId5"/>
    <p:sldId id="261" r:id="rId6"/>
    <p:sldId id="259" r:id="rId7"/>
    <p:sldId id="260" r:id="rId8"/>
    <p:sldId id="262" r:id="rId9"/>
    <p:sldId id="264" r:id="rId10"/>
    <p:sldId id="263" r:id="rId11"/>
    <p:sldId id="265" r:id="rId12"/>
    <p:sldId id="266" r:id="rId13"/>
    <p:sldId id="267" r:id="rId14"/>
    <p:sldId id="269" r:id="rId15"/>
    <p:sldId id="270" r:id="rId16"/>
    <p:sldId id="271" r:id="rId17"/>
    <p:sldId id="272" r:id="rId18"/>
    <p:sldId id="268" r:id="rId19"/>
    <p:sldId id="273" r:id="rId20"/>
    <p:sldId id="274" r:id="rId21"/>
    <p:sldId id="275" r:id="rId22"/>
    <p:sldId id="276" r:id="rId23"/>
    <p:sldId id="287" r:id="rId24"/>
    <p:sldId id="277" r:id="rId25"/>
    <p:sldId id="278" r:id="rId26"/>
    <p:sldId id="279" r:id="rId27"/>
    <p:sldId id="280" r:id="rId28"/>
    <p:sldId id="281" r:id="rId29"/>
    <p:sldId id="282" r:id="rId30"/>
    <p:sldId id="283" r:id="rId31"/>
    <p:sldId id="284" r:id="rId32"/>
    <p:sldId id="285" r:id="rId33"/>
    <p:sldId id="286" r:id="rId34"/>
    <p:sldId id="289" r:id="rId35"/>
    <p:sldId id="290" r:id="rId36"/>
    <p:sldId id="291" r:id="rId37"/>
    <p:sldId id="292" r:id="rId38"/>
    <p:sldId id="293" r:id="rId39"/>
    <p:sldId id="294" r:id="rId40"/>
    <p:sldId id="295" r:id="rId41"/>
    <p:sldId id="296" r:id="rId42"/>
    <p:sldId id="299" r:id="rId43"/>
    <p:sldId id="297" r:id="rId44"/>
    <p:sldId id="298" r:id="rId45"/>
    <p:sldId id="300" r:id="rId46"/>
    <p:sldId id="301" r:id="rId47"/>
    <p:sldId id="302" r:id="rId48"/>
    <p:sldId id="303"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04" r:id="rId72"/>
    <p:sldId id="327" r:id="rId73"/>
    <p:sldId id="328" r:id="rId74"/>
    <p:sldId id="329" r:id="rId75"/>
    <p:sldId id="330" r:id="rId76"/>
    <p:sldId id="331" r:id="rId77"/>
    <p:sldId id="332" r:id="rId78"/>
    <p:sldId id="333" r:id="rId79"/>
    <p:sldId id="334" r:id="rId80"/>
    <p:sldId id="335" r:id="rId8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1D1AE-A17B-4F8E-A67C-32578BFBD146}" type="datetimeFigureOut">
              <a:rPr lang="it-IT" smtClean="0"/>
              <a:pPr/>
              <a:t>07/04/2010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6B809-32C0-4DA7-966C-F6D8C68EFB1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727D5D96-805D-4B14-A8C7-C6F6CE941176}" type="datetime1">
              <a:rPr lang="it-IT" smtClean="0"/>
              <a:pPr/>
              <a:t>07/04/2010</a:t>
            </a:fld>
            <a:endParaRPr lang="it-IT"/>
          </a:p>
        </p:txBody>
      </p:sp>
      <p:sp>
        <p:nvSpPr>
          <p:cNvPr id="2" name="Segnaposto piè di pagina 1"/>
          <p:cNvSpPr>
            <a:spLocks noGrp="1"/>
          </p:cNvSpPr>
          <p:nvPr>
            <p:ph type="ftr" sz="quarter" idx="11"/>
          </p:nvPr>
        </p:nvSpPr>
        <p:spPr/>
        <p:txBody>
          <a:bodyPr/>
          <a:lstStyle/>
          <a:p>
            <a:r>
              <a:rPr lang="it-IT" smtClean="0"/>
              <a:t>prof. Marco Lombardi</a:t>
            </a:r>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C842C96A-2090-4052-84BC-BF6EF5A815B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FC93158-08F4-4460-8D4F-1526D7472BB9}"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3E2E04A-3591-4525-937B-FF82C98C02E5}"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6B811334-EEE0-4EAD-859D-128C1D366CB6}" type="datetime1">
              <a:rPr lang="it-IT" smtClean="0"/>
              <a:pPr/>
              <a:t>07/04/2010</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r>
              <a:rPr lang="it-IT" smtClean="0"/>
              <a:t>prof. Marco Lombardi</a:t>
            </a:r>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C842C96A-2090-4052-84BC-BF6EF5A815B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F84D2087-084E-4522-8058-5CB69AFD4EA3}" type="datetime1">
              <a:rPr lang="it-IT" smtClean="0"/>
              <a:pPr/>
              <a:t>07/04/2010</a:t>
            </a:fld>
            <a:endParaRPr lang="it-IT"/>
          </a:p>
        </p:txBody>
      </p:sp>
      <p:sp>
        <p:nvSpPr>
          <p:cNvPr id="11" name="Segnaposto piè di pagina 10"/>
          <p:cNvSpPr>
            <a:spLocks noGrp="1"/>
          </p:cNvSpPr>
          <p:nvPr>
            <p:ph type="ftr" sz="quarter" idx="11"/>
          </p:nvPr>
        </p:nvSpPr>
        <p:spPr/>
        <p:txBody>
          <a:bodyPr/>
          <a:lstStyle/>
          <a:p>
            <a:r>
              <a:rPr lang="it-IT" smtClean="0"/>
              <a:t>prof. Marco Lombardi</a:t>
            </a:r>
            <a:endParaRPr lang="it-IT"/>
          </a:p>
        </p:txBody>
      </p:sp>
      <p:sp>
        <p:nvSpPr>
          <p:cNvPr id="16" name="Segnaposto numero diapositiva 15"/>
          <p:cNvSpPr>
            <a:spLocks noGrp="1"/>
          </p:cNvSpPr>
          <p:nvPr>
            <p:ph type="sldNum" sz="quarter" idx="12"/>
          </p:nvPr>
        </p:nvSpPr>
        <p:spPr/>
        <p:txBody>
          <a:bodyPr/>
          <a:lstStyle/>
          <a:p>
            <a:fld id="{C842C96A-2090-4052-84BC-BF6EF5A815B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75F2EDF2-C80F-4DB6-BA90-E1BF745D5D94}" type="datetime1">
              <a:rPr lang="it-IT" smtClean="0"/>
              <a:pPr/>
              <a:t>07/04/2010</a:t>
            </a:fld>
            <a:endParaRPr lang="it-IT"/>
          </a:p>
        </p:txBody>
      </p:sp>
      <p:sp>
        <p:nvSpPr>
          <p:cNvPr id="10" name="Segnaposto piè di pagina 9"/>
          <p:cNvSpPr>
            <a:spLocks noGrp="1"/>
          </p:cNvSpPr>
          <p:nvPr>
            <p:ph type="ftr" sz="quarter" idx="11"/>
          </p:nvPr>
        </p:nvSpPr>
        <p:spPr/>
        <p:txBody>
          <a:bodyPr/>
          <a:lstStyle/>
          <a:p>
            <a:r>
              <a:rPr lang="it-IT" smtClean="0"/>
              <a:t>prof. Marco Lombardi</a:t>
            </a:r>
            <a:endParaRPr lang="it-IT"/>
          </a:p>
        </p:txBody>
      </p:sp>
      <p:sp>
        <p:nvSpPr>
          <p:cNvPr id="31" name="Segnaposto numero diapositiva 30"/>
          <p:cNvSpPr>
            <a:spLocks noGrp="1"/>
          </p:cNvSpPr>
          <p:nvPr>
            <p:ph type="sldNum" sz="quarter" idx="12"/>
          </p:nvPr>
        </p:nvSpPr>
        <p:spPr/>
        <p:txBody>
          <a:bodyPr/>
          <a:lstStyle/>
          <a:p>
            <a:fld id="{C842C96A-2090-4052-84BC-BF6EF5A815B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40614171-081A-4B26-875E-BB57487BBCBD}"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C842C96A-2090-4052-84BC-BF6EF5A815B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7EDE5FDD-4B00-458D-A7D8-05B853DDBE75}" type="datetime1">
              <a:rPr lang="it-IT" smtClean="0"/>
              <a:pPr/>
              <a:t>07/04/2010</a:t>
            </a:fld>
            <a:endParaRPr lang="it-IT"/>
          </a:p>
        </p:txBody>
      </p:sp>
      <p:sp>
        <p:nvSpPr>
          <p:cNvPr id="21" name="Segnaposto piè di pagina 20"/>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DCD29CE2-8154-49CC-805E-DF35C948F238}" type="datetime1">
              <a:rPr lang="it-IT" smtClean="0"/>
              <a:pPr/>
              <a:t>07/04/2010</a:t>
            </a:fld>
            <a:endParaRPr lang="it-IT"/>
          </a:p>
        </p:txBody>
      </p:sp>
      <p:sp>
        <p:nvSpPr>
          <p:cNvPr id="24" name="Segnaposto piè di pagina 23"/>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C8B1300C-665C-47C1-A18B-BD366B4CC412}" type="datetime1">
              <a:rPr lang="it-IT" smtClean="0"/>
              <a:pPr/>
              <a:t>07/04/2010</a:t>
            </a:fld>
            <a:endParaRPr lang="it-IT"/>
          </a:p>
        </p:txBody>
      </p:sp>
      <p:sp>
        <p:nvSpPr>
          <p:cNvPr id="29" name="Segnaposto piè di pagina 28"/>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0A9E689F-1C68-4719-BC66-A5A7F309D369}"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31" name="Segnaposto numero diapositiva 30"/>
          <p:cNvSpPr>
            <a:spLocks noGrp="1"/>
          </p:cNvSpPr>
          <p:nvPr>
            <p:ph type="sldNum" sz="quarter" idx="12"/>
          </p:nvPr>
        </p:nvSpPr>
        <p:spPr/>
        <p:txBody>
          <a:bodyPr/>
          <a:lstStyle/>
          <a:p>
            <a:fld id="{C842C96A-2090-4052-84BC-BF6EF5A815B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84B44C1-8906-4CC8-A36F-71ED5235F2A3}" type="datetime1">
              <a:rPr lang="it-IT" smtClean="0"/>
              <a:pPr/>
              <a:t>07/04/2010</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it-IT" smtClean="0"/>
              <a:t>prof. Marco Lombardi</a:t>
            </a:r>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842C96A-2090-4052-84BC-BF6EF5A815B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hyperlink" Target="La%20curva%20di%20Gauss.pptx"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t.wikipedia.org/wiki/David_Hilbert" TargetMode="External"/><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Il%20paradosso%20di%20Russell.ppt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Il%20paradosso%20di%20Russell.ppt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Filosofia e matematica</a:t>
            </a:r>
            <a:endParaRPr lang="it-IT" dirty="0"/>
          </a:p>
        </p:txBody>
      </p:sp>
      <p:sp>
        <p:nvSpPr>
          <p:cNvPr id="3" name="Sottotitolo 2"/>
          <p:cNvSpPr>
            <a:spLocks noGrp="1"/>
          </p:cNvSpPr>
          <p:nvPr>
            <p:ph type="subTitle" idx="1"/>
          </p:nvPr>
        </p:nvSpPr>
        <p:spPr/>
        <p:txBody>
          <a:bodyPr/>
          <a:lstStyle/>
          <a:p>
            <a:r>
              <a:rPr lang="it-IT" dirty="0" smtClean="0"/>
              <a:t>Prof. Marco Lombardi</a:t>
            </a:r>
            <a:endParaRPr lang="it-IT" dirty="0"/>
          </a:p>
        </p:txBody>
      </p:sp>
      <p:pic>
        <p:nvPicPr>
          <p:cNvPr id="4" name="Immagine 3" descr="logo_liceo.JPG"/>
          <p:cNvPicPr>
            <a:picLocks noChangeAspect="1"/>
          </p:cNvPicPr>
          <p:nvPr/>
        </p:nvPicPr>
        <p:blipFill>
          <a:blip r:embed="rId2" cstate="print"/>
          <a:stretch>
            <a:fillRect/>
          </a:stretch>
        </p:blipFill>
        <p:spPr>
          <a:xfrm>
            <a:off x="6072198" y="428604"/>
            <a:ext cx="2671424" cy="25717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postulato </a:t>
            </a:r>
            <a:r>
              <a:rPr lang="it-IT" smtClean="0"/>
              <a:t>della parallela</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Il quinto postulato è detto comunemente “il postulato della parallela”, perché equivale all’affermazione che, dati in un piano una retta e un punto fuori di essa, per il punto può passare una e una sola parallela alla retta data. </a:t>
            </a:r>
          </a:p>
          <a:p>
            <a:r>
              <a:rPr lang="it-IT" dirty="0" smtClean="0"/>
              <a:t>Com’è noto, il termine “postulato” indica una proposizione che viene assunta come vera, senza essere dimostrata, in quanto condizione necessaria perché sia possibile ricavare da essa altre proposizioni, che ne discendono logicamente.</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Postulato o teorema?</a:t>
            </a:r>
            <a:endParaRPr lang="it-IT" dirty="0"/>
          </a:p>
        </p:txBody>
      </p:sp>
      <p:sp>
        <p:nvSpPr>
          <p:cNvPr id="3" name="Segnaposto contenuto 2"/>
          <p:cNvSpPr>
            <a:spLocks noGrp="1"/>
          </p:cNvSpPr>
          <p:nvPr>
            <p:ph idx="1"/>
          </p:nvPr>
        </p:nvSpPr>
        <p:spPr>
          <a:xfrm>
            <a:off x="304800" y="1357298"/>
            <a:ext cx="8686800" cy="5143536"/>
          </a:xfrm>
        </p:spPr>
        <p:txBody>
          <a:bodyPr>
            <a:noAutofit/>
          </a:bodyPr>
          <a:lstStyle/>
          <a:p>
            <a:r>
              <a:rPr lang="it-IT" sz="2400" dirty="0" smtClean="0"/>
              <a:t>Laddove, però, i primi quattro postulati di Euclide appaiono immediatamente evidenti, il quinto non è accompagnato da evidenza intuitiva; presenta, infatti, una complessità di formulazione che lo avvicina più ai teoremi che ai postulati. </a:t>
            </a:r>
          </a:p>
          <a:p>
            <a:r>
              <a:rPr lang="it-IT" sz="2400" dirty="0" smtClean="0"/>
              <a:t>Per oltre duemila anni, i matematici hanno tentato di dimostrarlo, così da ridurlo a teorema, poiché la necessità di assumerlo come postulato sembrava una sorta di “neo” della costruzione euclidea. </a:t>
            </a:r>
          </a:p>
          <a:p>
            <a:r>
              <a:rPr lang="it-IT" sz="2400" dirty="0" smtClean="0"/>
              <a:t>Ciononostante, la critica mossa al quinto postulato non metteva in discussione il suo carattere di proposizione vera, ma soltanto quello di proposizione evidente, e quindi verteva sulla necessità di assumerlo tra i fondamenti, cioè tra le proposizioni indimostrabili del sistema.</a:t>
            </a:r>
            <a:endParaRPr lang="it-IT" sz="2400"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Il tentativo di </a:t>
            </a:r>
            <a:r>
              <a:rPr lang="it-IT" sz="2800" dirty="0" err="1" smtClean="0"/>
              <a:t>Saccheri</a:t>
            </a:r>
            <a:endParaRPr lang="it-IT" sz="2800" dirty="0"/>
          </a:p>
        </p:txBody>
      </p:sp>
      <p:sp>
        <p:nvSpPr>
          <p:cNvPr id="9" name="Segnaposto testo 8"/>
          <p:cNvSpPr>
            <a:spLocks noGrp="1"/>
          </p:cNvSpPr>
          <p:nvPr>
            <p:ph type="body" idx="2"/>
          </p:nvPr>
        </p:nvSpPr>
        <p:spPr>
          <a:xfrm>
            <a:off x="457200" y="609600"/>
            <a:ext cx="5257808" cy="4800600"/>
          </a:xfrm>
        </p:spPr>
        <p:txBody>
          <a:bodyPr>
            <a:noAutofit/>
          </a:bodyPr>
          <a:lstStyle/>
          <a:p>
            <a:r>
              <a:rPr lang="it-IT" sz="1800" dirty="0" smtClean="0"/>
              <a:t>Nel 1733 il gesuita </a:t>
            </a:r>
            <a:r>
              <a:rPr lang="it-IT" sz="1800" b="1" dirty="0" smtClean="0"/>
              <a:t>Giovanni Girolamo </a:t>
            </a:r>
            <a:r>
              <a:rPr lang="it-IT" sz="1800" b="1" dirty="0" err="1" smtClean="0"/>
              <a:t>Saccheri</a:t>
            </a:r>
            <a:r>
              <a:rPr lang="it-IT" sz="1800" b="1" dirty="0" smtClean="0"/>
              <a:t> </a:t>
            </a:r>
            <a:r>
              <a:rPr lang="it-IT" sz="1800" dirty="0" smtClean="0"/>
              <a:t>(1667-1733), nel suo libro </a:t>
            </a:r>
            <a:r>
              <a:rPr lang="it-IT" sz="1800" i="1" dirty="0" err="1" smtClean="0"/>
              <a:t>Euclides</a:t>
            </a:r>
            <a:r>
              <a:rPr lang="it-IT" sz="1800" i="1" dirty="0" smtClean="0"/>
              <a:t> </a:t>
            </a:r>
            <a:r>
              <a:rPr lang="it-IT" sz="1800" i="1" dirty="0" err="1" smtClean="0"/>
              <a:t>ab</a:t>
            </a:r>
            <a:r>
              <a:rPr lang="it-IT" sz="1800" i="1" dirty="0" smtClean="0"/>
              <a:t> </a:t>
            </a:r>
            <a:r>
              <a:rPr lang="it-IT" sz="1800" i="1" dirty="0" err="1" smtClean="0"/>
              <a:t>omni</a:t>
            </a:r>
            <a:r>
              <a:rPr lang="it-IT" sz="1800" i="1" dirty="0" smtClean="0"/>
              <a:t> </a:t>
            </a:r>
            <a:r>
              <a:rPr lang="it-IT" sz="1800" i="1" dirty="0" err="1" smtClean="0"/>
              <a:t>naevo</a:t>
            </a:r>
            <a:r>
              <a:rPr lang="it-IT" sz="1800" i="1" dirty="0" smtClean="0"/>
              <a:t> </a:t>
            </a:r>
            <a:r>
              <a:rPr lang="it-IT" sz="1800" i="1" dirty="0" err="1" smtClean="0"/>
              <a:t>vindicatus</a:t>
            </a:r>
            <a:r>
              <a:rPr lang="it-IT" sz="1800" i="1" dirty="0" smtClean="0"/>
              <a:t> </a:t>
            </a:r>
            <a:r>
              <a:rPr lang="it-IT" sz="1800" dirty="0" smtClean="0"/>
              <a:t>(Euclide emendato da ogni neo), aveva cercato di </a:t>
            </a:r>
            <a:r>
              <a:rPr lang="it-IT" sz="1800" b="1" dirty="0" smtClean="0"/>
              <a:t>dimostrare per assurdo </a:t>
            </a:r>
            <a:r>
              <a:rPr lang="it-IT" sz="1800" dirty="0" smtClean="0"/>
              <a:t>detto postulato: ammessa, cioè, l’ipotesi opposta al quinto postulato come punto di partenza della dimostrazione, il matematico italiano puntava a ricavarne delle conseguenze contraddittorie.</a:t>
            </a:r>
          </a:p>
          <a:p>
            <a:r>
              <a:rPr lang="it-IT" sz="1800" dirty="0" err="1" smtClean="0"/>
              <a:t>Saccheri</a:t>
            </a:r>
            <a:r>
              <a:rPr lang="it-IT" sz="1800" dirty="0" smtClean="0"/>
              <a:t>, che aveva commesso qualche errore, incontrò la contraddizione cercata e pensò così di aver raggiunto lo scopo che si era prefisso. In realtà, aveva costruito un sistema geometrico coerente e alternativo a quello euclideo. In questo modo, il tentativo di </a:t>
            </a:r>
            <a:r>
              <a:rPr lang="it-IT" sz="1800" dirty="0" err="1" smtClean="0"/>
              <a:t>Saccheri</a:t>
            </a:r>
            <a:r>
              <a:rPr lang="it-IT" sz="1800" dirty="0" smtClean="0"/>
              <a:t> fece emergere involontariamente l’ipotesi che sistemi geometrici comprendenti la negazione del quinto postulato di Euclide potessero risultare non contraddittori.</a:t>
            </a:r>
            <a:endParaRPr lang="it-IT" sz="1800"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12</a:t>
            </a:fld>
            <a:endParaRPr lang="it-IT"/>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6000760" y="2071678"/>
            <a:ext cx="2597020" cy="256699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Le geometrie non euclidee</a:t>
            </a:r>
            <a:endParaRPr lang="it-IT" dirty="0"/>
          </a:p>
        </p:txBody>
      </p:sp>
      <p:sp>
        <p:nvSpPr>
          <p:cNvPr id="9" name="Segnaposto contenuto 8"/>
          <p:cNvSpPr>
            <a:spLocks noGrp="1"/>
          </p:cNvSpPr>
          <p:nvPr>
            <p:ph idx="1"/>
          </p:nvPr>
        </p:nvSpPr>
        <p:spPr/>
        <p:txBody>
          <a:bodyPr>
            <a:normAutofit/>
          </a:bodyPr>
          <a:lstStyle/>
          <a:p>
            <a:r>
              <a:rPr lang="it-IT" dirty="0" smtClean="0"/>
              <a:t>Tuttavia la costruzione consapevole delle geometrie non euclidee avvenne più di un secolo dopo, nella prima metà dell’Ottocento, con i sistemi di </a:t>
            </a:r>
            <a:r>
              <a:rPr lang="it-IT" b="1" dirty="0" err="1" smtClean="0"/>
              <a:t>Nicolaj</a:t>
            </a:r>
            <a:r>
              <a:rPr lang="it-IT" b="1" dirty="0" smtClean="0"/>
              <a:t> </a:t>
            </a:r>
            <a:r>
              <a:rPr lang="it-IT" b="1" dirty="0" err="1" smtClean="0"/>
              <a:t>Ivanovic</a:t>
            </a:r>
            <a:r>
              <a:rPr lang="it-IT" b="1" dirty="0" smtClean="0"/>
              <a:t> </a:t>
            </a:r>
            <a:r>
              <a:rPr lang="it-IT" b="1" dirty="0" err="1" smtClean="0"/>
              <a:t>Lobacevskij</a:t>
            </a:r>
            <a:r>
              <a:rPr lang="it-IT" b="1" dirty="0" smtClean="0"/>
              <a:t> </a:t>
            </a:r>
            <a:r>
              <a:rPr lang="it-IT" dirty="0" smtClean="0"/>
              <a:t>(1793-1856), </a:t>
            </a:r>
            <a:r>
              <a:rPr lang="it-IT" b="1" dirty="0" err="1" smtClean="0"/>
              <a:t>Janos</a:t>
            </a:r>
            <a:r>
              <a:rPr lang="it-IT" b="1" dirty="0" smtClean="0"/>
              <a:t> </a:t>
            </a:r>
            <a:r>
              <a:rPr lang="it-IT" b="1" dirty="0" err="1" smtClean="0"/>
              <a:t>Bolyai</a:t>
            </a:r>
            <a:r>
              <a:rPr lang="it-IT" b="1" dirty="0" smtClean="0"/>
              <a:t> </a:t>
            </a:r>
            <a:r>
              <a:rPr lang="it-IT" dirty="0" smtClean="0"/>
              <a:t>(1802-1860), </a:t>
            </a:r>
            <a:r>
              <a:rPr lang="it-IT" b="1" dirty="0" smtClean="0"/>
              <a:t>Karl Friedrich Gauss </a:t>
            </a:r>
            <a:r>
              <a:rPr lang="it-IT" dirty="0" smtClean="0"/>
              <a:t>(1777-1855) e </a:t>
            </a:r>
            <a:r>
              <a:rPr lang="it-IT" b="1" dirty="0" smtClean="0"/>
              <a:t>Georg Friedrich </a:t>
            </a:r>
            <a:r>
              <a:rPr lang="it-IT" b="1" dirty="0" err="1" smtClean="0"/>
              <a:t>Riemann</a:t>
            </a:r>
            <a:r>
              <a:rPr lang="it-IT" b="1" dirty="0" smtClean="0"/>
              <a:t> </a:t>
            </a:r>
            <a:r>
              <a:rPr lang="it-IT" dirty="0" smtClean="0"/>
              <a:t>(1826-1866). </a:t>
            </a:r>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14</a:t>
            </a:fld>
            <a:endParaRPr lang="it-IT"/>
          </a:p>
        </p:txBody>
      </p:sp>
      <p:sp>
        <p:nvSpPr>
          <p:cNvPr id="7" name="Titolo 6"/>
          <p:cNvSpPr>
            <a:spLocks noGrp="1"/>
          </p:cNvSpPr>
          <p:nvPr>
            <p:ph type="title"/>
          </p:nvPr>
        </p:nvSpPr>
        <p:spPr/>
        <p:txBody>
          <a:bodyPr/>
          <a:lstStyle/>
          <a:p>
            <a:r>
              <a:rPr lang="it-IT" dirty="0" err="1" smtClean="0"/>
              <a:t>Nikolai</a:t>
            </a:r>
            <a:r>
              <a:rPr lang="it-IT" dirty="0" smtClean="0"/>
              <a:t> </a:t>
            </a:r>
            <a:r>
              <a:rPr lang="it-IT" dirty="0" err="1" smtClean="0"/>
              <a:t>Ivanovich</a:t>
            </a:r>
            <a:r>
              <a:rPr lang="it-IT" dirty="0" smtClean="0"/>
              <a:t> </a:t>
            </a:r>
            <a:r>
              <a:rPr lang="it-IT" dirty="0" err="1" smtClean="0"/>
              <a:t>Lobacevskij</a:t>
            </a:r>
            <a:r>
              <a:rPr lang="it-IT" dirty="0" smtClean="0"/>
              <a:t>, 1792 - 1856</a:t>
            </a:r>
            <a:endParaRPr lang="it-IT" dirty="0"/>
          </a:p>
        </p:txBody>
      </p:sp>
      <p:sp>
        <p:nvSpPr>
          <p:cNvPr id="9" name="Segnaposto testo 8"/>
          <p:cNvSpPr>
            <a:spLocks noGrp="1"/>
          </p:cNvSpPr>
          <p:nvPr>
            <p:ph type="body" sz="half" idx="2"/>
          </p:nvPr>
        </p:nvSpPr>
        <p:spPr/>
        <p:txBody>
          <a:bodyPr>
            <a:normAutofit fontScale="92500" lnSpcReduction="10000"/>
          </a:bodyPr>
          <a:lstStyle/>
          <a:p>
            <a:r>
              <a:rPr lang="it-IT" i="1" dirty="0" smtClean="0"/>
              <a:t>Non c’è ramo della matematica,</a:t>
            </a:r>
            <a:br>
              <a:rPr lang="it-IT" i="1" dirty="0" smtClean="0"/>
            </a:br>
            <a:r>
              <a:rPr lang="it-IT" i="1" dirty="0" smtClean="0"/>
              <a:t>per quanto astratto, che non</a:t>
            </a:r>
            <a:br>
              <a:rPr lang="it-IT" i="1" dirty="0" smtClean="0"/>
            </a:br>
            <a:r>
              <a:rPr lang="it-IT" i="1" dirty="0" smtClean="0"/>
              <a:t>possa essere applicato un giorno</a:t>
            </a:r>
            <a:br>
              <a:rPr lang="it-IT" i="1" dirty="0" smtClean="0"/>
            </a:br>
            <a:r>
              <a:rPr lang="it-IT" i="1" dirty="0" smtClean="0"/>
              <a:t>a fenomeni del mondo reale.</a:t>
            </a:r>
            <a:endParaRPr lang="it-IT" dirty="0"/>
          </a:p>
        </p:txBody>
      </p:sp>
      <p:pic>
        <p:nvPicPr>
          <p:cNvPr id="2050" name="Picture 2"/>
          <p:cNvPicPr>
            <a:picLocks noGrp="1" noChangeAspect="1" noChangeArrowheads="1"/>
          </p:cNvPicPr>
          <p:nvPr>
            <p:ph type="pic" idx="1"/>
          </p:nvPr>
        </p:nvPicPr>
        <p:blipFill>
          <a:blip r:embed="rId2" cstate="print"/>
          <a:srcRect t="19585" b="19585"/>
          <a:stretch>
            <a:fillRect/>
          </a:stretch>
        </p:blipFill>
        <p:spPr bwMode="auto">
          <a:xfrm>
            <a:off x="3505200" y="285728"/>
            <a:ext cx="5029200" cy="464347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0A9E689F-1C68-4719-BC66-A5A7F309D369}" type="datetime1">
              <a:rPr lang="it-IT" smtClean="0"/>
              <a:pPr/>
              <a:t>07/04/2010</a:t>
            </a:fld>
            <a:endParaRPr lang="it-IT"/>
          </a:p>
        </p:txBody>
      </p:sp>
      <p:sp>
        <p:nvSpPr>
          <p:cNvPr id="4" name="Segnaposto piè di pagina 3"/>
          <p:cNvSpPr>
            <a:spLocks noGrp="1"/>
          </p:cNvSpPr>
          <p:nvPr>
            <p:ph type="ftr" sz="quarter" idx="11"/>
          </p:nvPr>
        </p:nvSpPr>
        <p:spPr/>
        <p:txBody>
          <a:bodyPr/>
          <a:lstStyle/>
          <a:p>
            <a:r>
              <a:rPr lang="it-IT" smtClean="0"/>
              <a:t>prof. Marco Lombardi</a:t>
            </a:r>
            <a:endParaRPr lang="it-IT"/>
          </a:p>
        </p:txBody>
      </p:sp>
      <p:sp>
        <p:nvSpPr>
          <p:cNvPr id="5" name="Segnaposto numero diapositiva 4"/>
          <p:cNvSpPr>
            <a:spLocks noGrp="1"/>
          </p:cNvSpPr>
          <p:nvPr>
            <p:ph type="sldNum" sz="quarter" idx="12"/>
          </p:nvPr>
        </p:nvSpPr>
        <p:spPr/>
        <p:txBody>
          <a:bodyPr/>
          <a:lstStyle/>
          <a:p>
            <a:fld id="{C842C96A-2090-4052-84BC-BF6EF5A815B6}" type="slidenum">
              <a:rPr lang="it-IT" smtClean="0"/>
              <a:pPr/>
              <a:t>15</a:t>
            </a:fld>
            <a:endParaRPr lang="it-IT"/>
          </a:p>
        </p:txBody>
      </p:sp>
      <p:sp>
        <p:nvSpPr>
          <p:cNvPr id="6" name="Titolo 5"/>
          <p:cNvSpPr>
            <a:spLocks noGrp="1"/>
          </p:cNvSpPr>
          <p:nvPr>
            <p:ph type="title"/>
          </p:nvPr>
        </p:nvSpPr>
        <p:spPr/>
        <p:txBody>
          <a:bodyPr/>
          <a:lstStyle/>
          <a:p>
            <a:r>
              <a:rPr lang="it-IT" dirty="0" err="1" smtClean="0"/>
              <a:t>Janos</a:t>
            </a:r>
            <a:r>
              <a:rPr lang="it-IT" dirty="0" smtClean="0"/>
              <a:t> </a:t>
            </a:r>
            <a:r>
              <a:rPr lang="it-IT" dirty="0" err="1" smtClean="0"/>
              <a:t>Bolyai</a:t>
            </a:r>
            <a:r>
              <a:rPr lang="it-IT" dirty="0" smtClean="0"/>
              <a:t> (1802-1860)</a:t>
            </a:r>
            <a:endParaRPr lang="it-IT" dirty="0"/>
          </a:p>
        </p:txBody>
      </p:sp>
      <p:sp>
        <p:nvSpPr>
          <p:cNvPr id="7" name="Segnaposto testo 6"/>
          <p:cNvSpPr>
            <a:spLocks noGrp="1"/>
          </p:cNvSpPr>
          <p:nvPr>
            <p:ph type="body" sz="half" idx="2"/>
          </p:nvPr>
        </p:nvSpPr>
        <p:spPr/>
        <p:txBody>
          <a:bodyPr/>
          <a:lstStyle/>
          <a:p>
            <a:r>
              <a:rPr lang="it-IT" dirty="0" smtClean="0"/>
              <a:t>"Dal nulla ho creato un altro, nuovo universo"</a:t>
            </a:r>
            <a:endParaRPr lang="it-IT" dirty="0"/>
          </a:p>
        </p:txBody>
      </p:sp>
      <p:pic>
        <p:nvPicPr>
          <p:cNvPr id="3074" name="Picture 2"/>
          <p:cNvPicPr>
            <a:picLocks noGrp="1" noChangeAspect="1" noChangeArrowheads="1"/>
          </p:cNvPicPr>
          <p:nvPr>
            <p:ph type="pic" idx="1"/>
          </p:nvPr>
        </p:nvPicPr>
        <p:blipFill>
          <a:blip r:embed="rId2" cstate="print"/>
          <a:srcRect t="20106" b="20106"/>
          <a:stretch>
            <a:fillRect/>
          </a:stretch>
        </p:blipFill>
        <p:spPr bwMode="auto">
          <a:xfrm>
            <a:off x="2643174" y="357165"/>
            <a:ext cx="6152598" cy="447461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0A9E689F-1C68-4719-BC66-A5A7F309D369}" type="datetime1">
              <a:rPr lang="it-IT" smtClean="0"/>
              <a:pPr/>
              <a:t>07/04/2010</a:t>
            </a:fld>
            <a:endParaRPr lang="it-IT"/>
          </a:p>
        </p:txBody>
      </p:sp>
      <p:sp>
        <p:nvSpPr>
          <p:cNvPr id="4" name="Segnaposto piè di pagina 3"/>
          <p:cNvSpPr>
            <a:spLocks noGrp="1"/>
          </p:cNvSpPr>
          <p:nvPr>
            <p:ph type="ftr" sz="quarter" idx="11"/>
          </p:nvPr>
        </p:nvSpPr>
        <p:spPr/>
        <p:txBody>
          <a:bodyPr/>
          <a:lstStyle/>
          <a:p>
            <a:r>
              <a:rPr lang="it-IT" smtClean="0"/>
              <a:t>prof. Marco Lombardi</a:t>
            </a:r>
            <a:endParaRPr lang="it-IT"/>
          </a:p>
        </p:txBody>
      </p:sp>
      <p:sp>
        <p:nvSpPr>
          <p:cNvPr id="5" name="Segnaposto numero diapositiva 4"/>
          <p:cNvSpPr>
            <a:spLocks noGrp="1"/>
          </p:cNvSpPr>
          <p:nvPr>
            <p:ph type="sldNum" sz="quarter" idx="12"/>
          </p:nvPr>
        </p:nvSpPr>
        <p:spPr/>
        <p:txBody>
          <a:bodyPr/>
          <a:lstStyle/>
          <a:p>
            <a:fld id="{C842C96A-2090-4052-84BC-BF6EF5A815B6}" type="slidenum">
              <a:rPr lang="it-IT" smtClean="0"/>
              <a:pPr/>
              <a:t>16</a:t>
            </a:fld>
            <a:endParaRPr lang="it-IT"/>
          </a:p>
        </p:txBody>
      </p:sp>
      <p:sp>
        <p:nvSpPr>
          <p:cNvPr id="6" name="Titolo 5"/>
          <p:cNvSpPr>
            <a:spLocks noGrp="1"/>
          </p:cNvSpPr>
          <p:nvPr>
            <p:ph type="title"/>
          </p:nvPr>
        </p:nvSpPr>
        <p:spPr/>
        <p:txBody>
          <a:bodyPr/>
          <a:lstStyle/>
          <a:p>
            <a:r>
              <a:rPr lang="it-IT" dirty="0" smtClean="0"/>
              <a:t>Karl Friedrich Gauss (1777 – 1855)</a:t>
            </a:r>
            <a:endParaRPr lang="it-IT" dirty="0"/>
          </a:p>
        </p:txBody>
      </p:sp>
      <p:sp>
        <p:nvSpPr>
          <p:cNvPr id="7" name="Segnaposto testo 6"/>
          <p:cNvSpPr>
            <a:spLocks noGrp="1"/>
          </p:cNvSpPr>
          <p:nvPr>
            <p:ph type="body" sz="half" idx="2"/>
          </p:nvPr>
        </p:nvSpPr>
        <p:spPr/>
        <p:txBody>
          <a:bodyPr>
            <a:normAutofit fontScale="92500" lnSpcReduction="10000"/>
          </a:bodyPr>
          <a:lstStyle/>
          <a:p>
            <a:r>
              <a:rPr lang="it-IT" dirty="0" smtClean="0"/>
              <a:t>Gauss aveva scritto a </a:t>
            </a:r>
            <a:r>
              <a:rPr lang="it-IT" dirty="0" err="1" smtClean="0"/>
              <a:t>Farkas</a:t>
            </a:r>
            <a:r>
              <a:rPr lang="it-IT" dirty="0" smtClean="0"/>
              <a:t> </a:t>
            </a:r>
            <a:r>
              <a:rPr lang="it-IT" dirty="0" err="1" smtClean="0"/>
              <a:t>Bolyai</a:t>
            </a:r>
            <a:r>
              <a:rPr lang="it-IT" dirty="0" smtClean="0"/>
              <a:t> a proposito del suo lavoro sul V postulato di Euclide: </a:t>
            </a:r>
            <a:r>
              <a:rPr lang="it-IT" i="1" dirty="0" smtClean="0"/>
              <a:t>"Lodare questo lavoro sarebbe come lodare me stesso. Infatti esso coincide quasi esattamente con le meditazioni che ho fatto trenta, trentacinque anni fa"</a:t>
            </a:r>
            <a:r>
              <a:rPr lang="it-IT" dirty="0" smtClean="0"/>
              <a:t>. </a:t>
            </a:r>
            <a:endParaRPr lang="it-IT" dirty="0"/>
          </a:p>
        </p:txBody>
      </p:sp>
      <p:pic>
        <p:nvPicPr>
          <p:cNvPr id="4098" name="Picture 2"/>
          <p:cNvPicPr>
            <a:picLocks noGrp="1" noChangeAspect="1" noChangeArrowheads="1"/>
          </p:cNvPicPr>
          <p:nvPr>
            <p:ph type="pic" idx="1"/>
          </p:nvPr>
        </p:nvPicPr>
        <p:blipFill>
          <a:blip r:embed="rId2" cstate="print"/>
          <a:srcRect t="21619" b="21619"/>
          <a:stretch>
            <a:fillRect/>
          </a:stretch>
        </p:blipFill>
        <p:spPr bwMode="auto">
          <a:xfrm>
            <a:off x="3685124" y="616635"/>
            <a:ext cx="4849275" cy="352674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0A9E689F-1C68-4719-BC66-A5A7F309D369}" type="datetime1">
              <a:rPr lang="it-IT" smtClean="0"/>
              <a:pPr/>
              <a:t>07/04/2010</a:t>
            </a:fld>
            <a:endParaRPr lang="it-IT"/>
          </a:p>
        </p:txBody>
      </p:sp>
      <p:sp>
        <p:nvSpPr>
          <p:cNvPr id="4" name="Segnaposto piè di pagina 3"/>
          <p:cNvSpPr>
            <a:spLocks noGrp="1"/>
          </p:cNvSpPr>
          <p:nvPr>
            <p:ph type="ftr" sz="quarter" idx="11"/>
          </p:nvPr>
        </p:nvSpPr>
        <p:spPr/>
        <p:txBody>
          <a:bodyPr/>
          <a:lstStyle/>
          <a:p>
            <a:r>
              <a:rPr lang="it-IT" smtClean="0"/>
              <a:t>prof. Marco Lombardi</a:t>
            </a:r>
            <a:endParaRPr lang="it-IT"/>
          </a:p>
        </p:txBody>
      </p:sp>
      <p:sp>
        <p:nvSpPr>
          <p:cNvPr id="5" name="Segnaposto numero diapositiva 4"/>
          <p:cNvSpPr>
            <a:spLocks noGrp="1"/>
          </p:cNvSpPr>
          <p:nvPr>
            <p:ph type="sldNum" sz="quarter" idx="12"/>
          </p:nvPr>
        </p:nvSpPr>
        <p:spPr/>
        <p:txBody>
          <a:bodyPr/>
          <a:lstStyle/>
          <a:p>
            <a:fld id="{C842C96A-2090-4052-84BC-BF6EF5A815B6}" type="slidenum">
              <a:rPr lang="it-IT" smtClean="0"/>
              <a:pPr/>
              <a:t>17</a:t>
            </a:fld>
            <a:endParaRPr lang="it-IT"/>
          </a:p>
        </p:txBody>
      </p:sp>
      <p:sp>
        <p:nvSpPr>
          <p:cNvPr id="6" name="Titolo 5"/>
          <p:cNvSpPr>
            <a:spLocks noGrp="1"/>
          </p:cNvSpPr>
          <p:nvPr>
            <p:ph type="title"/>
          </p:nvPr>
        </p:nvSpPr>
        <p:spPr/>
        <p:txBody>
          <a:bodyPr/>
          <a:lstStyle/>
          <a:p>
            <a:r>
              <a:rPr lang="it-IT" dirty="0" smtClean="0"/>
              <a:t>Georg Friedrich </a:t>
            </a:r>
            <a:r>
              <a:rPr lang="it-IT" dirty="0" err="1" smtClean="0"/>
              <a:t>Riemann</a:t>
            </a:r>
            <a:r>
              <a:rPr lang="it-IT" dirty="0" smtClean="0"/>
              <a:t> (1826 – 1866)</a:t>
            </a:r>
            <a:endParaRPr lang="it-IT" dirty="0"/>
          </a:p>
        </p:txBody>
      </p:sp>
      <p:sp>
        <p:nvSpPr>
          <p:cNvPr id="7" name="Segnaposto testo 6"/>
          <p:cNvSpPr>
            <a:spLocks noGrp="1"/>
          </p:cNvSpPr>
          <p:nvPr>
            <p:ph type="body" sz="half" idx="2"/>
          </p:nvPr>
        </p:nvSpPr>
        <p:spPr/>
        <p:txBody>
          <a:bodyPr/>
          <a:lstStyle/>
          <a:p>
            <a:endParaRPr lang="it-IT" dirty="0"/>
          </a:p>
        </p:txBody>
      </p:sp>
      <p:pic>
        <p:nvPicPr>
          <p:cNvPr id="5122" name="Picture 2"/>
          <p:cNvPicPr>
            <a:picLocks noGrp="1" noChangeAspect="1" noChangeArrowheads="1"/>
          </p:cNvPicPr>
          <p:nvPr>
            <p:ph type="pic" idx="1"/>
          </p:nvPr>
        </p:nvPicPr>
        <p:blipFill>
          <a:blip r:embed="rId2" cstate="print"/>
          <a:srcRect t="17875" b="17875"/>
          <a:stretch>
            <a:fillRect/>
          </a:stretch>
        </p:blipFill>
        <p:spPr bwMode="auto">
          <a:xfrm>
            <a:off x="2412751" y="428604"/>
            <a:ext cx="6384772" cy="464347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GeometriE</a:t>
            </a:r>
            <a:r>
              <a:rPr lang="it-IT" dirty="0" smtClean="0"/>
              <a:t> iperbolica e ellittica</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La geometria di </a:t>
            </a:r>
            <a:r>
              <a:rPr lang="it-IT" dirty="0" err="1" smtClean="0"/>
              <a:t>Lobacevskij</a:t>
            </a:r>
            <a:r>
              <a:rPr lang="it-IT" dirty="0" smtClean="0"/>
              <a:t> e </a:t>
            </a:r>
            <a:r>
              <a:rPr lang="it-IT" dirty="0" err="1" smtClean="0"/>
              <a:t>Bolyai</a:t>
            </a:r>
            <a:r>
              <a:rPr lang="it-IT" dirty="0" smtClean="0"/>
              <a:t> (detta “</a:t>
            </a:r>
            <a:r>
              <a:rPr lang="it-IT" b="1" dirty="0" smtClean="0"/>
              <a:t>geometria iperbolica</a:t>
            </a:r>
            <a:r>
              <a:rPr lang="it-IT" dirty="0" smtClean="0"/>
              <a:t>”) esige che per un punto esterno a una retta passino infinite parallele alla retta data, mentre quella di </a:t>
            </a:r>
            <a:r>
              <a:rPr lang="it-IT" dirty="0" err="1" smtClean="0"/>
              <a:t>Riemann</a:t>
            </a:r>
            <a:r>
              <a:rPr lang="it-IT" dirty="0" smtClean="0"/>
              <a:t> (detta “</a:t>
            </a:r>
            <a:r>
              <a:rPr lang="it-IT" b="1" dirty="0" smtClean="0"/>
              <a:t>geometria ellittica</a:t>
            </a:r>
            <a:r>
              <a:rPr lang="it-IT" dirty="0" smtClean="0"/>
              <a:t>”) che non ne passi nessuna.</a:t>
            </a:r>
          </a:p>
          <a:p>
            <a:r>
              <a:rPr lang="it-IT" dirty="0" smtClean="0"/>
              <a:t>Le teorie che vennero ricavate da questi presupposti(</a:t>
            </a:r>
            <a:r>
              <a:rPr lang="it-IT" dirty="0" err="1" smtClean="0"/>
              <a:t>controintuitivi</a:t>
            </a:r>
            <a:r>
              <a:rPr lang="it-IT" dirty="0" smtClean="0"/>
              <a:t> perché lontani dalle nostre rappresentazioni della realtà che ci circonda) non evidenziavano alcuna contraddizione.</a:t>
            </a:r>
          </a:p>
          <a:p>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somma degli angoli Di un triangolo</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La maggior parte dei teoremi della geometria euclidea (chiamata ora anche “</a:t>
            </a:r>
            <a:r>
              <a:rPr lang="it-IT" b="1" dirty="0" smtClean="0"/>
              <a:t>parabolica</a:t>
            </a:r>
            <a:r>
              <a:rPr lang="it-IT" dirty="0" smtClean="0"/>
              <a:t>”) dipendono almeno parzialmente dal quinto postulato: di conseguenza, tanto la geometria iperbolica quanto la geometria ellittica se ne differenziano notevolmente.</a:t>
            </a:r>
          </a:p>
          <a:p>
            <a:r>
              <a:rPr lang="it-IT" dirty="0" smtClean="0"/>
              <a:t>Ad esempio, mentre nella geometria euclidea la </a:t>
            </a:r>
            <a:r>
              <a:rPr lang="it-IT" b="1" dirty="0" smtClean="0"/>
              <a:t>somma degli angoli interni di un triangolo </a:t>
            </a:r>
            <a:r>
              <a:rPr lang="it-IT" dirty="0" smtClean="0"/>
              <a:t>è </a:t>
            </a:r>
            <a:r>
              <a:rPr lang="it-IT" b="1" dirty="0" smtClean="0"/>
              <a:t>uguale</a:t>
            </a:r>
            <a:r>
              <a:rPr lang="it-IT" dirty="0" smtClean="0"/>
              <a:t> a due retti, nella geometria iperbolica questa somma è </a:t>
            </a:r>
            <a:r>
              <a:rPr lang="it-IT" b="1" dirty="0" smtClean="0"/>
              <a:t>minore</a:t>
            </a:r>
            <a:r>
              <a:rPr lang="it-IT" dirty="0" smtClean="0"/>
              <a:t> di due retti e nella geometria ellittica </a:t>
            </a:r>
            <a:r>
              <a:rPr lang="it-IT" b="1" dirty="0" smtClean="0"/>
              <a:t>maggiore</a:t>
            </a:r>
            <a:r>
              <a:rPr lang="it-IT" dirty="0" smtClean="0"/>
              <a:t>.</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accent1">
                <a:shade val="45000"/>
                <a:satMod val="135000"/>
              </a:schemeClr>
              <a:prstClr val="white"/>
            </a:duotone>
          </a:blip>
          <a:stretch>
            <a:fillRect/>
          </a:stretch>
        </a:blipFill>
        <a:effectLst/>
      </p:bgPr>
    </p:bg>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2</a:t>
            </a:fld>
            <a:endParaRPr lang="it-IT"/>
          </a:p>
        </p:txBody>
      </p:sp>
      <p:sp>
        <p:nvSpPr>
          <p:cNvPr id="7" name="Titolo 6"/>
          <p:cNvSpPr>
            <a:spLocks noGrp="1"/>
          </p:cNvSpPr>
          <p:nvPr>
            <p:ph type="title"/>
          </p:nvPr>
        </p:nvSpPr>
        <p:spPr>
          <a:xfrm>
            <a:off x="180475" y="2071679"/>
            <a:ext cx="8686800" cy="2060232"/>
          </a:xfrm>
        </p:spPr>
        <p:txBody>
          <a:bodyPr>
            <a:normAutofit/>
          </a:bodyPr>
          <a:lstStyle/>
          <a:p>
            <a:pPr algn="ctr"/>
            <a:r>
              <a:rPr lang="it-IT" sz="6000" dirty="0" smtClean="0">
                <a:solidFill>
                  <a:schemeClr val="tx2">
                    <a:lumMod val="25000"/>
                  </a:schemeClr>
                </a:solidFill>
              </a:rPr>
              <a:t>Le geometrie non euclidee</a:t>
            </a:r>
            <a:endParaRPr lang="it-IT" sz="6000" dirty="0">
              <a:solidFill>
                <a:schemeClr val="tx2">
                  <a:lumMod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La geometria ellittica</a:t>
            </a:r>
            <a:endParaRPr lang="it-IT" sz="2800" dirty="0"/>
          </a:p>
        </p:txBody>
      </p:sp>
      <p:sp>
        <p:nvSpPr>
          <p:cNvPr id="8" name="Segnaposto testo 7"/>
          <p:cNvSpPr>
            <a:spLocks noGrp="1"/>
          </p:cNvSpPr>
          <p:nvPr>
            <p:ph type="body" idx="2"/>
          </p:nvPr>
        </p:nvSpPr>
        <p:spPr>
          <a:xfrm>
            <a:off x="457200" y="609600"/>
            <a:ext cx="4829180" cy="4800600"/>
          </a:xfrm>
        </p:spPr>
        <p:txBody>
          <a:bodyPr>
            <a:normAutofit fontScale="92500" lnSpcReduction="10000"/>
          </a:bodyPr>
          <a:lstStyle/>
          <a:p>
            <a:r>
              <a:rPr lang="it-IT" sz="2200" dirty="0" smtClean="0"/>
              <a:t>Per avere un’idea intuitiva della </a:t>
            </a:r>
            <a:r>
              <a:rPr lang="it-IT" sz="2200" b="1" dirty="0" smtClean="0"/>
              <a:t>geometria ellittica </a:t>
            </a:r>
            <a:r>
              <a:rPr lang="it-IT" sz="2200" dirty="0" smtClean="0"/>
              <a:t>si può pensare alla geometria proiettata sulla superficie di una </a:t>
            </a:r>
            <a:r>
              <a:rPr lang="it-IT" sz="2200" b="1" dirty="0" smtClean="0"/>
              <a:t>sfera</a:t>
            </a:r>
            <a:r>
              <a:rPr lang="it-IT" sz="2200" dirty="0" smtClean="0"/>
              <a:t>: la superficie sferica corrisponde al piano della geometria euclidea, e le circonferenze massime, ottenute tagliando la sfera stessa, rappresentano le rette euclidee.</a:t>
            </a:r>
          </a:p>
          <a:p>
            <a:r>
              <a:rPr lang="it-IT" sz="2200" dirty="0" smtClean="0"/>
              <a:t>In un modello come questo, dunque, non esistono due rette (cioè due circonferenze  massime) che non s’incontrino.</a:t>
            </a:r>
          </a:p>
          <a:p>
            <a:r>
              <a:rPr lang="it-IT" sz="2200" dirty="0" smtClean="0"/>
              <a:t>Ad esempio, sulla superficie sferica della Terra tutti i </a:t>
            </a:r>
            <a:r>
              <a:rPr lang="it-IT" sz="2200" b="1" dirty="0" smtClean="0"/>
              <a:t>meridiani</a:t>
            </a:r>
            <a:r>
              <a:rPr lang="it-IT" sz="2200" dirty="0" smtClean="0"/>
              <a:t>, che ne costituiscono le circonferenze massime, s’incontrano al polo Nord e al polo Sud.</a:t>
            </a:r>
          </a:p>
          <a:p>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20</a:t>
            </a:fld>
            <a:endParaRPr lang="it-IT"/>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5500694" y="1071546"/>
            <a:ext cx="3324225" cy="3800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testo 2"/>
          <p:cNvSpPr>
            <a:spLocks noGrp="1"/>
          </p:cNvSpPr>
          <p:nvPr>
            <p:ph type="body" idx="2"/>
          </p:nvPr>
        </p:nvSpPr>
        <p:spPr>
          <a:xfrm>
            <a:off x="457200" y="609600"/>
            <a:ext cx="4614866" cy="4800600"/>
          </a:xfrm>
        </p:spPr>
        <p:txBody>
          <a:bodyPr>
            <a:noAutofit/>
          </a:bodyPr>
          <a:lstStyle/>
          <a:p>
            <a:r>
              <a:rPr lang="it-IT" sz="2400" dirty="0" smtClean="0"/>
              <a:t>Sulla superficie sferica, inoltre, la somma degli angoli interni di un triangolo è superiore a 180°. Infatti, considerando il triangolo BAC della figura qui sopra, in cui due vertici sono presi all’equatore e uno si trova al polo, si vede che la somma degli angoli in B e C, essendo retti, è di 180°; e così, aggiungendo l’angolo A, la somma degli angoli interni del triangolo BAC risulta maggiore di 180°.</a:t>
            </a:r>
            <a:endParaRPr lang="it-IT" sz="2400"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21</a:t>
            </a:fld>
            <a:endParaRPr lang="it-IT"/>
          </a:p>
        </p:txBody>
      </p:sp>
      <p:pic>
        <p:nvPicPr>
          <p:cNvPr id="10" name="Segnaposto contenuto 9" descr="superificie sferica.jpg"/>
          <p:cNvPicPr>
            <a:picLocks noGrp="1" noChangeAspect="1"/>
          </p:cNvPicPr>
          <p:nvPr>
            <p:ph sz="half" idx="1"/>
          </p:nvPr>
        </p:nvPicPr>
        <p:blipFill>
          <a:blip r:embed="rId2" cstate="print"/>
          <a:stretch>
            <a:fillRect/>
          </a:stretch>
        </p:blipFill>
        <p:spPr>
          <a:xfrm rot="7379880">
            <a:off x="5423744" y="1548446"/>
            <a:ext cx="2975826" cy="288335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5929330"/>
            <a:ext cx="8458200" cy="520700"/>
          </a:xfrm>
        </p:spPr>
        <p:txBody>
          <a:bodyPr>
            <a:normAutofit/>
          </a:bodyPr>
          <a:lstStyle/>
          <a:p>
            <a:r>
              <a:rPr lang="it-IT" sz="2800" dirty="0" smtClean="0"/>
              <a:t>La geometria iperbolica</a:t>
            </a:r>
            <a:endParaRPr lang="it-IT" sz="2800" dirty="0"/>
          </a:p>
        </p:txBody>
      </p:sp>
      <p:sp>
        <p:nvSpPr>
          <p:cNvPr id="3" name="Segnaposto testo 2"/>
          <p:cNvSpPr>
            <a:spLocks noGrp="1"/>
          </p:cNvSpPr>
          <p:nvPr>
            <p:ph type="body" idx="2"/>
          </p:nvPr>
        </p:nvSpPr>
        <p:spPr>
          <a:xfrm>
            <a:off x="285720" y="609600"/>
            <a:ext cx="4429156" cy="4800600"/>
          </a:xfrm>
        </p:spPr>
        <p:txBody>
          <a:bodyPr>
            <a:noAutofit/>
          </a:bodyPr>
          <a:lstStyle/>
          <a:p>
            <a:r>
              <a:rPr lang="it-IT" sz="3000" dirty="0" smtClean="0"/>
              <a:t>Per avere un’idea, invece, della </a:t>
            </a:r>
            <a:r>
              <a:rPr lang="it-IT" sz="3000" b="1" dirty="0" smtClean="0"/>
              <a:t>geometria iperbolica</a:t>
            </a:r>
            <a:r>
              <a:rPr lang="it-IT" sz="3000" dirty="0" smtClean="0"/>
              <a:t>, si può pensare alla geometria su una </a:t>
            </a:r>
            <a:r>
              <a:rPr lang="it-IT" sz="3000" b="1" dirty="0" smtClean="0"/>
              <a:t>superficie a sella</a:t>
            </a:r>
            <a:r>
              <a:rPr lang="it-IT" sz="3000" dirty="0" smtClean="0"/>
              <a:t>, in cui la somma degli angoli interni di un triangolo è minore di 180°.</a:t>
            </a:r>
            <a:endParaRPr lang="it-IT" sz="3000"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22</a:t>
            </a:fld>
            <a:endParaRPr lang="it-IT"/>
          </a:p>
        </p:txBody>
      </p:sp>
      <p:pic>
        <p:nvPicPr>
          <p:cNvPr id="2051" name="Picture 3"/>
          <p:cNvPicPr>
            <a:picLocks noGrp="1" noChangeAspect="1" noChangeArrowheads="1"/>
          </p:cNvPicPr>
          <p:nvPr>
            <p:ph sz="half" idx="1"/>
          </p:nvPr>
        </p:nvPicPr>
        <p:blipFill>
          <a:blip r:embed="rId2" cstate="print"/>
          <a:srcRect/>
          <a:stretch>
            <a:fillRect/>
          </a:stretch>
        </p:blipFill>
        <p:spPr bwMode="auto">
          <a:xfrm>
            <a:off x="4643438" y="1500174"/>
            <a:ext cx="4255128" cy="29956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23</a:t>
            </a:fld>
            <a:endParaRPr lang="it-IT"/>
          </a:p>
        </p:txBody>
      </p:sp>
      <p:sp>
        <p:nvSpPr>
          <p:cNvPr id="8" name="Titolo 7"/>
          <p:cNvSpPr>
            <a:spLocks noGrp="1"/>
          </p:cNvSpPr>
          <p:nvPr>
            <p:ph type="title"/>
          </p:nvPr>
        </p:nvSpPr>
        <p:spPr>
          <a:xfrm>
            <a:off x="180475" y="2000240"/>
            <a:ext cx="8686800" cy="2857519"/>
          </a:xfrm>
        </p:spPr>
        <p:txBody>
          <a:bodyPr>
            <a:normAutofit/>
          </a:bodyPr>
          <a:lstStyle/>
          <a:p>
            <a:pPr algn="ctr"/>
            <a:r>
              <a:rPr lang="it-IT" sz="5400" dirty="0" smtClean="0"/>
              <a:t>Conseguenze filosofiche </a:t>
            </a:r>
            <a:br>
              <a:rPr lang="it-IT" sz="5400" dirty="0" smtClean="0"/>
            </a:br>
            <a:r>
              <a:rPr lang="it-IT" sz="5400" dirty="0" smtClean="0"/>
              <a:t>delle geometrie non euclidee</a:t>
            </a:r>
            <a:endParaRPr lang="it-IT" sz="5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Sistemi geometrici alternativi</a:t>
            </a:r>
            <a:endParaRPr lang="it-IT" dirty="0"/>
          </a:p>
        </p:txBody>
      </p:sp>
      <p:sp>
        <p:nvSpPr>
          <p:cNvPr id="9" name="Segnaposto contenuto 8"/>
          <p:cNvSpPr>
            <a:spLocks noGrp="1"/>
          </p:cNvSpPr>
          <p:nvPr>
            <p:ph idx="1"/>
          </p:nvPr>
        </p:nvSpPr>
        <p:spPr/>
        <p:txBody>
          <a:bodyPr>
            <a:normAutofit lnSpcReduction="10000"/>
          </a:bodyPr>
          <a:lstStyle/>
          <a:p>
            <a:r>
              <a:rPr lang="it-IT" dirty="0" smtClean="0"/>
              <a:t>Notevoli sono le conseguenze delle geometrie non euclidee sul piano filosofico. </a:t>
            </a:r>
          </a:p>
          <a:p>
            <a:r>
              <a:rPr lang="it-IT" dirty="0" smtClean="0"/>
              <a:t>Innanzitutto, la </a:t>
            </a:r>
            <a:r>
              <a:rPr lang="it-IT" b="1" dirty="0" smtClean="0"/>
              <a:t>presenza di sistemi geometrici non contraddittori alternativi a quello euclideo </a:t>
            </a:r>
            <a:r>
              <a:rPr lang="it-IT" dirty="0" smtClean="0"/>
              <a:t>dimostra che gli assiomi della geometria di Euclide non devono essere considerati verità assolutamente valide, come aveva sempre ritenuto il pensiero filosofico occidentale.</a:t>
            </a:r>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concetto di sistema </a:t>
            </a:r>
            <a:r>
              <a:rPr lang="it-IT" dirty="0" err="1" smtClean="0"/>
              <a:t>ipotetico-deduttivo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La geometria euclidea non è </a:t>
            </a:r>
            <a:r>
              <a:rPr lang="it-IT" b="1" dirty="0" smtClean="0"/>
              <a:t>la geometria</a:t>
            </a:r>
            <a:r>
              <a:rPr lang="it-IT" dirty="0" smtClean="0"/>
              <a:t>, ossia non è l’unica scienza possibile dello spazio, in quanto si possono costruire geometrie altrettanto valide basate su postulati diversi, e con esiti differenti. </a:t>
            </a:r>
          </a:p>
          <a:p>
            <a:r>
              <a:rPr lang="it-IT" dirty="0" smtClean="0"/>
              <a:t>Gli assiomi della geometria sono dunque delle semplici ipotesi a cui se ne possono contrapporre altre. </a:t>
            </a:r>
          </a:p>
          <a:p>
            <a:r>
              <a:rPr lang="it-IT" dirty="0" smtClean="0"/>
              <a:t>La geometria diventa una serie di </a:t>
            </a:r>
            <a:r>
              <a:rPr lang="it-IT" b="1" dirty="0" smtClean="0"/>
              <a:t>sistemi ipotetico - deduttivi</a:t>
            </a:r>
            <a:r>
              <a:rPr lang="it-IT" dirty="0" smtClean="0"/>
              <a:t>, all’interno dei quali esiste un legame di necessità (cioè di dimostrabilità) che unisce teoremi e postulati, ma non c’è nessuna necessità logica nello scegliere un sistema di postulati piuttosto che un altro.</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 crisi del criterio dell’evidenza</a:t>
            </a:r>
            <a:endParaRPr lang="it-IT" sz="2800" dirty="0"/>
          </a:p>
        </p:txBody>
      </p:sp>
      <p:sp>
        <p:nvSpPr>
          <p:cNvPr id="7" name="Segnaposto testo 6"/>
          <p:cNvSpPr>
            <a:spLocks noGrp="1"/>
          </p:cNvSpPr>
          <p:nvPr>
            <p:ph type="body" idx="2"/>
          </p:nvPr>
        </p:nvSpPr>
        <p:spPr>
          <a:xfrm>
            <a:off x="457200" y="609600"/>
            <a:ext cx="5043494" cy="4800600"/>
          </a:xfrm>
        </p:spPr>
        <p:txBody>
          <a:bodyPr>
            <a:normAutofit lnSpcReduction="10000"/>
          </a:bodyPr>
          <a:lstStyle/>
          <a:p>
            <a:r>
              <a:rPr lang="it-IT" sz="2100" dirty="0" smtClean="0"/>
              <a:t>In secondo luogo, le geometrie non euclidee mettono in </a:t>
            </a:r>
            <a:r>
              <a:rPr lang="it-IT" sz="2100" b="1" dirty="0" smtClean="0"/>
              <a:t>crisi il criterio dell’evidenza intuitiva </a:t>
            </a:r>
            <a:r>
              <a:rPr lang="it-IT" sz="2100" dirty="0" smtClean="0"/>
              <a:t>come garanzia della validità degli enunciati di partenza di una teoria.</a:t>
            </a:r>
          </a:p>
          <a:p>
            <a:r>
              <a:rPr lang="it-IT" sz="2100" dirty="0" smtClean="0"/>
              <a:t>Le nuove teorie geometriche, seppur </a:t>
            </a:r>
            <a:r>
              <a:rPr lang="it-IT" sz="2100" dirty="0" err="1" smtClean="0"/>
              <a:t>controintuitive</a:t>
            </a:r>
            <a:r>
              <a:rPr lang="it-IT" sz="2100" dirty="0" smtClean="0"/>
              <a:t>, risultano perfettamente non contraddittorie. Dunque, non è detto che i </a:t>
            </a:r>
            <a:r>
              <a:rPr lang="it-IT" sz="2100" dirty="0" err="1" smtClean="0"/>
              <a:t>princìpi</a:t>
            </a:r>
            <a:r>
              <a:rPr lang="it-IT" sz="2100" dirty="0" smtClean="0"/>
              <a:t> di una teoria debbano essere, come affermava </a:t>
            </a:r>
            <a:r>
              <a:rPr lang="it-IT" sz="2100" b="1" dirty="0" smtClean="0"/>
              <a:t>Cartesio</a:t>
            </a:r>
            <a:r>
              <a:rPr lang="it-IT" sz="2100" dirty="0" smtClean="0"/>
              <a:t> (1596-1650) nel </a:t>
            </a:r>
            <a:r>
              <a:rPr lang="it-IT" sz="2100" i="1" dirty="0" smtClean="0"/>
              <a:t>Discorso sul metodo</a:t>
            </a:r>
            <a:r>
              <a:rPr lang="it-IT" sz="2100" dirty="0" smtClean="0"/>
              <a:t> (1637), intuitivamente  evidenti. Possono essere anche “insoliti”. </a:t>
            </a:r>
          </a:p>
          <a:p>
            <a:r>
              <a:rPr lang="it-IT" sz="2100" dirty="0" smtClean="0"/>
              <a:t>Quello che conta è solo la loro </a:t>
            </a:r>
            <a:r>
              <a:rPr lang="it-IT" sz="2100" b="1" dirty="0" smtClean="0"/>
              <a:t>non contraddittorietà o coerenza</a:t>
            </a:r>
            <a:r>
              <a:rPr lang="it-IT" sz="2100" dirty="0" smtClean="0"/>
              <a:t>.</a:t>
            </a:r>
          </a:p>
          <a:p>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26</a:t>
            </a:fld>
            <a:endParaRPr lang="it-IT"/>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5643570" y="1214422"/>
            <a:ext cx="3260751" cy="3477285"/>
          </a:xfrm>
          <a:prstGeom prst="rect">
            <a:avLst/>
          </a:prstGeom>
          <a:noFill/>
          <a:ln w="9525">
            <a:noFill/>
            <a:miter lim="800000"/>
            <a:headEnd/>
            <a:tailEnd/>
          </a:ln>
        </p:spPr>
      </p:pic>
      <p:sp>
        <p:nvSpPr>
          <p:cNvPr id="9" name="Per 8"/>
          <p:cNvSpPr/>
          <p:nvPr/>
        </p:nvSpPr>
        <p:spPr>
          <a:xfrm>
            <a:off x="5357818" y="785794"/>
            <a:ext cx="3929090" cy="428628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strVal val="#ppt_w*0.70"/>
                                          </p:val>
                                        </p:tav>
                                        <p:tav tm="100000">
                                          <p:val>
                                            <p:strVal val="#ppt_w"/>
                                          </p:val>
                                        </p:tav>
                                      </p:tavLst>
                                    </p:anim>
                                    <p:anim calcmode="lin" valueType="num">
                                      <p:cBhvr>
                                        <p:cTn id="8" dur="3000" fill="hold"/>
                                        <p:tgtEl>
                                          <p:spTgt spid="9"/>
                                        </p:tgtEl>
                                        <p:attrNameLst>
                                          <p:attrName>ppt_h</p:attrName>
                                        </p:attrNameLst>
                                      </p:cBhvr>
                                      <p:tavLst>
                                        <p:tav tm="0">
                                          <p:val>
                                            <p:strVal val="#ppt_h"/>
                                          </p:val>
                                        </p:tav>
                                        <p:tav tm="100000">
                                          <p:val>
                                            <p:strVal val="#ppt_h"/>
                                          </p:val>
                                        </p:tav>
                                      </p:tavLst>
                                    </p:anim>
                                    <p:animEffect transition="in" filter="fade">
                                      <p:cBhvr>
                                        <p:cTn id="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p:txBody>
          <a:bodyPr>
            <a:normAutofit fontScale="90000"/>
          </a:bodyPr>
          <a:lstStyle/>
          <a:p>
            <a:r>
              <a:rPr lang="it-IT" dirty="0" smtClean="0"/>
              <a:t>Geometria matematica e geometria fisica</a:t>
            </a:r>
            <a:endParaRPr lang="it-IT" dirty="0"/>
          </a:p>
        </p:txBody>
      </p:sp>
      <p:sp>
        <p:nvSpPr>
          <p:cNvPr id="9" name="Segnaposto contenuto 8"/>
          <p:cNvSpPr>
            <a:spLocks noGrp="1"/>
          </p:cNvSpPr>
          <p:nvPr>
            <p:ph idx="1"/>
          </p:nvPr>
        </p:nvSpPr>
        <p:spPr>
          <a:xfrm>
            <a:off x="304800" y="1554162"/>
            <a:ext cx="8686800" cy="4803796"/>
          </a:xfrm>
        </p:spPr>
        <p:txBody>
          <a:bodyPr>
            <a:normAutofit fontScale="92500" lnSpcReduction="20000"/>
          </a:bodyPr>
          <a:lstStyle/>
          <a:p>
            <a:r>
              <a:rPr lang="it-IT" dirty="0" smtClean="0"/>
              <a:t>Infine, nasce una distinzione tra </a:t>
            </a:r>
            <a:r>
              <a:rPr lang="it-IT" b="1" dirty="0" smtClean="0"/>
              <a:t>geometria matematica</a:t>
            </a:r>
            <a:r>
              <a:rPr lang="it-IT" dirty="0" smtClean="0"/>
              <a:t> e </a:t>
            </a:r>
            <a:r>
              <a:rPr lang="it-IT" b="1" dirty="0" smtClean="0"/>
              <a:t>geometria fisica</a:t>
            </a:r>
            <a:r>
              <a:rPr lang="it-IT" dirty="0" smtClean="0"/>
              <a:t>: la </a:t>
            </a:r>
            <a:r>
              <a:rPr lang="it-IT" u="sng" dirty="0" smtClean="0"/>
              <a:t>prima</a:t>
            </a:r>
            <a:r>
              <a:rPr lang="it-IT" dirty="0" smtClean="0"/>
              <a:t> ha un carattere formale e non fa riferimento alla realtà, perché dimostra i suoi teoremi a partire da assiomi convenuti, il cui rapporto con gli oggetti del mondo fisico non ha rilevanza; la </a:t>
            </a:r>
            <a:r>
              <a:rPr lang="it-IT" u="sng" dirty="0" smtClean="0"/>
              <a:t>seconda</a:t>
            </a:r>
            <a:r>
              <a:rPr lang="it-IT" dirty="0" smtClean="0"/>
              <a:t>, invece, è un ramo della fisica e cerca di descrivere l’effettiva realtà spaziale.</a:t>
            </a:r>
          </a:p>
          <a:p>
            <a:r>
              <a:rPr lang="it-IT" dirty="0" smtClean="0"/>
              <a:t>Si impone così il problema di stabilire quale, fra i vari sistemi possibili, possa essere la geometria dello spazio fisico, ovvero quale sia la geometria </a:t>
            </a:r>
            <a:r>
              <a:rPr lang="it-IT" b="1" dirty="0" smtClean="0"/>
              <a:t>vera</a:t>
            </a:r>
            <a:r>
              <a:rPr lang="it-IT" dirty="0" smtClean="0"/>
              <a:t>.</a:t>
            </a:r>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a:xfrm>
            <a:off x="500034" y="5857892"/>
            <a:ext cx="8458200" cy="500066"/>
          </a:xfrm>
        </p:spPr>
        <p:txBody>
          <a:bodyPr>
            <a:normAutofit/>
          </a:bodyPr>
          <a:lstStyle/>
          <a:p>
            <a:r>
              <a:rPr lang="it-IT" sz="2400" dirty="0" smtClean="0"/>
              <a:t>Geometria matematica e geometria fisica</a:t>
            </a:r>
            <a:endParaRPr lang="it-IT" sz="2400" dirty="0"/>
          </a:p>
        </p:txBody>
      </p:sp>
      <p:sp>
        <p:nvSpPr>
          <p:cNvPr id="10" name="Segnaposto testo 9"/>
          <p:cNvSpPr>
            <a:spLocks noGrp="1"/>
          </p:cNvSpPr>
          <p:nvPr>
            <p:ph type="body" idx="2"/>
          </p:nvPr>
        </p:nvSpPr>
        <p:spPr>
          <a:xfrm>
            <a:off x="142844" y="609600"/>
            <a:ext cx="4500594" cy="5033978"/>
          </a:xfrm>
        </p:spPr>
        <p:txBody>
          <a:bodyPr>
            <a:noAutofit/>
          </a:bodyPr>
          <a:lstStyle/>
          <a:p>
            <a:r>
              <a:rPr lang="it-IT" sz="3200" dirty="0" smtClean="0"/>
              <a:t>Con la scoperta di più sistemi geometrici alternativi, sembra cadere la tesi kantiana secondo cui sarebbe possibile stabilire a priori (cioè indipendentemente dall’esperienza) la geometria della realtà. </a:t>
            </a:r>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28</a:t>
            </a:fld>
            <a:endParaRPr lang="it-IT"/>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4714876" y="571480"/>
            <a:ext cx="4023448" cy="5084176"/>
          </a:xfrm>
          <a:prstGeom prst="rect">
            <a:avLst/>
          </a:prstGeom>
          <a:noFill/>
          <a:ln w="9525">
            <a:noFill/>
            <a:miter lim="800000"/>
            <a:headEnd/>
            <a:tailEnd/>
          </a:ln>
        </p:spPr>
      </p:pic>
      <p:sp>
        <p:nvSpPr>
          <p:cNvPr id="11" name="Per 10"/>
          <p:cNvSpPr/>
          <p:nvPr/>
        </p:nvSpPr>
        <p:spPr>
          <a:xfrm>
            <a:off x="4500562" y="428604"/>
            <a:ext cx="4500594" cy="528641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strVal val="#ppt_w*0.70"/>
                                          </p:val>
                                        </p:tav>
                                        <p:tav tm="100000">
                                          <p:val>
                                            <p:strVal val="#ppt_w"/>
                                          </p:val>
                                        </p:tav>
                                      </p:tavLst>
                                    </p:anim>
                                    <p:anim calcmode="lin" valueType="num">
                                      <p:cBhvr>
                                        <p:cTn id="8" dur="3000" fill="hold"/>
                                        <p:tgtEl>
                                          <p:spTgt spid="11"/>
                                        </p:tgtEl>
                                        <p:attrNameLst>
                                          <p:attrName>ppt_h</p:attrName>
                                        </p:attrNameLst>
                                      </p:cBhvr>
                                      <p:tavLst>
                                        <p:tav tm="0">
                                          <p:val>
                                            <p:strVal val="#ppt_h"/>
                                          </p:val>
                                        </p:tav>
                                        <p:tav tm="100000">
                                          <p:val>
                                            <p:strVal val="#ppt_h"/>
                                          </p:val>
                                        </p:tav>
                                      </p:tavLst>
                                    </p:anim>
                                    <p:animEffect transition="in" filter="fade">
                                      <p:cBhvr>
                                        <p:cTn id="9"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a:xfrm>
            <a:off x="457200" y="5643578"/>
            <a:ext cx="8458200" cy="500066"/>
          </a:xfrm>
        </p:spPr>
        <p:txBody>
          <a:bodyPr>
            <a:normAutofit/>
          </a:bodyPr>
          <a:lstStyle/>
          <a:p>
            <a:r>
              <a:rPr lang="it-IT" sz="2400" dirty="0" smtClean="0"/>
              <a:t>Geometria matematica e geometria fisica</a:t>
            </a:r>
            <a:endParaRPr lang="it-IT" sz="2400" dirty="0"/>
          </a:p>
        </p:txBody>
      </p:sp>
      <p:sp>
        <p:nvSpPr>
          <p:cNvPr id="10" name="Segnaposto testo 9"/>
          <p:cNvSpPr>
            <a:spLocks noGrp="1"/>
          </p:cNvSpPr>
          <p:nvPr>
            <p:ph type="body" idx="2"/>
          </p:nvPr>
        </p:nvSpPr>
        <p:spPr>
          <a:xfrm>
            <a:off x="214282" y="609600"/>
            <a:ext cx="3857652" cy="5033978"/>
          </a:xfrm>
        </p:spPr>
        <p:txBody>
          <a:bodyPr>
            <a:normAutofit lnSpcReduction="10000"/>
          </a:bodyPr>
          <a:lstStyle/>
          <a:p>
            <a:r>
              <a:rPr lang="it-IT" sz="1800" b="1" dirty="0" smtClean="0"/>
              <a:t>Gauss</a:t>
            </a:r>
            <a:r>
              <a:rPr lang="it-IT" sz="1800" dirty="0" smtClean="0"/>
              <a:t> (come </a:t>
            </a:r>
            <a:r>
              <a:rPr lang="it-IT" sz="1800" dirty="0" err="1" smtClean="0"/>
              <a:t>Lobačevskij</a:t>
            </a:r>
            <a:r>
              <a:rPr lang="it-IT" sz="1800" dirty="0" smtClean="0"/>
              <a:t> e </a:t>
            </a:r>
            <a:r>
              <a:rPr lang="it-IT" sz="1800" dirty="0" err="1" smtClean="0"/>
              <a:t>Riemann</a:t>
            </a:r>
            <a:r>
              <a:rPr lang="it-IT" sz="1800" dirty="0" smtClean="0"/>
              <a:t>) sostiene che la ragione da sola non può risolvere il problema di quale sia la vera geometria. </a:t>
            </a:r>
          </a:p>
          <a:p>
            <a:r>
              <a:rPr lang="it-IT" sz="1800" dirty="0" smtClean="0"/>
              <a:t>La soluzione, a suo giudizio, dipende dall’</a:t>
            </a:r>
            <a:r>
              <a:rPr lang="it-IT" sz="1800" b="1" dirty="0" smtClean="0"/>
              <a:t>esperienza</a:t>
            </a:r>
            <a:r>
              <a:rPr lang="it-IT" sz="1800" dirty="0" smtClean="0"/>
              <a:t>: bisogna appellarsi all’osservazione empirica per sapere quale geometria rappresenta le relazioni spaziali fra i corpi fisici. </a:t>
            </a:r>
          </a:p>
          <a:p>
            <a:r>
              <a:rPr lang="it-IT" sz="1800" b="1" dirty="0" smtClean="0"/>
              <a:t>Il problema può essere deciso solo a posteriori </a:t>
            </a:r>
            <a:r>
              <a:rPr lang="it-IT" sz="1800" dirty="0" smtClean="0"/>
              <a:t>(per esempio, attraverso una serie di misure). </a:t>
            </a:r>
          </a:p>
          <a:p>
            <a:r>
              <a:rPr lang="it-IT" sz="1800" b="1" dirty="0" smtClean="0"/>
              <a:t>La geometria è una scienza empirica. </a:t>
            </a:r>
          </a:p>
          <a:p>
            <a:r>
              <a:rPr lang="it-IT" sz="1800" dirty="0" smtClean="0"/>
              <a:t>E secondo </a:t>
            </a:r>
            <a:r>
              <a:rPr lang="it-IT" sz="1800" b="1" dirty="0" smtClean="0"/>
              <a:t>Gauss</a:t>
            </a:r>
            <a:r>
              <a:rPr lang="it-IT" sz="1800" dirty="0" smtClean="0"/>
              <a:t> l’esperienza attesta che la geometria dello spazio fisico è quella euclidea.</a:t>
            </a:r>
          </a:p>
          <a:p>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29</a:t>
            </a:fld>
            <a:endParaRPr lang="it-IT"/>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4733776" y="1028111"/>
            <a:ext cx="4053066" cy="361533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857752" y="500042"/>
            <a:ext cx="3714776" cy="4754913"/>
          </a:xfrm>
          <a:prstGeom prst="rect">
            <a:avLst/>
          </a:prstGeom>
          <a:noFill/>
          <a:ln w="9525">
            <a:noFill/>
            <a:miter lim="800000"/>
            <a:headEnd/>
            <a:tailEnd/>
          </a:ln>
        </p:spPr>
      </p:pic>
      <p:sp>
        <p:nvSpPr>
          <p:cNvPr id="13" name="CasellaDiTesto 12"/>
          <p:cNvSpPr txBox="1"/>
          <p:nvPr/>
        </p:nvSpPr>
        <p:spPr>
          <a:xfrm>
            <a:off x="6143636" y="6215082"/>
            <a:ext cx="263553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it-IT" dirty="0" smtClean="0"/>
              <a:t>Gauss - </a:t>
            </a:r>
            <a:r>
              <a:rPr lang="it-IT" dirty="0" smtClean="0">
                <a:hlinkClick r:id="rId5" action="ppaction://hlinkpres?slideindex=1&amp;slidetitle="/>
              </a:rPr>
              <a:t>approfondimento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 0  L 0.25 0  E" pathEditMode="relative" ptsTypes="">
                                      <p:cBhvr>
                                        <p:cTn id="6" dur="3000" fill="hold"/>
                                        <p:tgtEl>
                                          <p:spTgt spid="8"/>
                                        </p:tgtEl>
                                        <p:attrNameLst>
                                          <p:attrName>ppt_x</p:attrName>
                                          <p:attrName>ppt_y</p:attrName>
                                        </p:attrNameLst>
                                      </p:cBhvr>
                                    </p:animMotion>
                                  </p:childTnLst>
                                </p:cTn>
                              </p:par>
                            </p:childTnLst>
                          </p:cTn>
                        </p:par>
                        <p:par>
                          <p:cTn id="7" fill="hold">
                            <p:stCondLst>
                              <p:cond delay="3000"/>
                            </p:stCondLst>
                            <p:childTnLst>
                              <p:par>
                                <p:cTn id="8" presetID="3" presetClass="exit" presetSubtype="10" fill="hold" nodeType="afterEffect">
                                  <p:stCondLst>
                                    <p:cond delay="0"/>
                                  </p:stCondLst>
                                  <p:childTnLst>
                                    <p:animEffect transition="out" filter="blinds(horizontal)">
                                      <p:cBhvr>
                                        <p:cTn id="9" dur="3000"/>
                                        <p:tgtEl>
                                          <p:spTgt spid="2051"/>
                                        </p:tgtEl>
                                      </p:cBhvr>
                                    </p:animEffect>
                                    <p:set>
                                      <p:cBhvr>
                                        <p:cTn id="10" dur="1" fill="hold">
                                          <p:stCondLst>
                                            <p:cond delay="2999"/>
                                          </p:stCondLst>
                                        </p:cTn>
                                        <p:tgtEl>
                                          <p:spTgt spid="2051"/>
                                        </p:tgtEl>
                                        <p:attrNameLst>
                                          <p:attrName>style.visibility</p:attrName>
                                        </p:attrNameLst>
                                      </p:cBhvr>
                                      <p:to>
                                        <p:strVal val="hidden"/>
                                      </p:to>
                                    </p:set>
                                  </p:childTnLst>
                                </p:cTn>
                              </p:par>
                            </p:childTnLst>
                          </p:cTn>
                        </p:par>
                        <p:par>
                          <p:cTn id="11" fill="hold">
                            <p:stCondLst>
                              <p:cond delay="6000"/>
                            </p:stCondLst>
                            <p:childTnLst>
                              <p:par>
                                <p:cTn id="12" presetID="21" presetClass="entr" presetSubtype="8"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8)">
                                      <p:cBhvr>
                                        <p:cTn id="14"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 geometrie non euclidee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Nel XIX secolo si assiste alla riorganizzazione delle molteplici branche in cui si articola la matematica;</a:t>
            </a:r>
          </a:p>
          <a:p>
            <a:pPr marL="514350" indent="-514350">
              <a:buFont typeface="+mj-lt"/>
              <a:buAutoNum type="arabicPeriod"/>
            </a:pPr>
            <a:r>
              <a:rPr lang="it-IT" dirty="0" smtClean="0"/>
              <a:t>Questo processo è frutto, innanzitutto, della nuova concezione dell’</a:t>
            </a:r>
            <a:r>
              <a:rPr lang="it-IT" b="1" dirty="0" smtClean="0"/>
              <a:t>assiomatica</a:t>
            </a:r>
            <a:r>
              <a:rPr lang="it-IT" dirty="0" smtClean="0"/>
              <a:t> (sistemazione delle teorie matematiche in base alla quale i teoremi vengono dedotti da un nucleo di assiomi) che emerge con la nascita di sistemi geometrici alternativi a quello euclideo, avvenuta nella prima metà del secolo;</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3</a:t>
            </a:fld>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10" name="Titolo 9"/>
          <p:cNvSpPr>
            <a:spLocks noGrp="1"/>
          </p:cNvSpPr>
          <p:nvPr>
            <p:ph type="title"/>
          </p:nvPr>
        </p:nvSpPr>
        <p:spPr>
          <a:xfrm>
            <a:off x="428596" y="5857892"/>
            <a:ext cx="8458200" cy="520700"/>
          </a:xfrm>
        </p:spPr>
        <p:txBody>
          <a:bodyPr>
            <a:normAutofit/>
          </a:bodyPr>
          <a:lstStyle/>
          <a:p>
            <a:r>
              <a:rPr lang="it-IT" sz="2400" dirty="0" smtClean="0"/>
              <a:t>Il convenzionalismo di </a:t>
            </a:r>
            <a:r>
              <a:rPr lang="it-IT" sz="2400" dirty="0" err="1" smtClean="0"/>
              <a:t>Poincaré</a:t>
            </a:r>
            <a:endParaRPr lang="it-IT" sz="2400" dirty="0"/>
          </a:p>
        </p:txBody>
      </p:sp>
      <p:sp>
        <p:nvSpPr>
          <p:cNvPr id="12" name="Segnaposto testo 11"/>
          <p:cNvSpPr>
            <a:spLocks noGrp="1"/>
          </p:cNvSpPr>
          <p:nvPr>
            <p:ph type="body" idx="2"/>
          </p:nvPr>
        </p:nvSpPr>
        <p:spPr>
          <a:xfrm>
            <a:off x="285720" y="500042"/>
            <a:ext cx="5214974" cy="5072098"/>
          </a:xfrm>
        </p:spPr>
        <p:txBody>
          <a:bodyPr>
            <a:noAutofit/>
          </a:bodyPr>
          <a:lstStyle/>
          <a:p>
            <a:r>
              <a:rPr lang="it-IT" sz="1600" dirty="0" smtClean="0"/>
              <a:t>Diversa è invece la spiegazione proposta da </a:t>
            </a:r>
            <a:r>
              <a:rPr lang="it-IT" sz="1600" b="1" dirty="0" smtClean="0"/>
              <a:t>Henri </a:t>
            </a:r>
            <a:r>
              <a:rPr lang="it-IT" sz="1600" b="1" dirty="0" err="1" smtClean="0"/>
              <a:t>Poincaré</a:t>
            </a:r>
            <a:r>
              <a:rPr lang="it-IT" sz="1600" b="1" dirty="0" smtClean="0"/>
              <a:t>  </a:t>
            </a:r>
            <a:r>
              <a:rPr lang="it-IT" sz="1600" dirty="0" smtClean="0"/>
              <a:t>(1854 – 1912).</a:t>
            </a:r>
          </a:p>
          <a:p>
            <a:r>
              <a:rPr lang="it-IT" sz="1600" dirty="0" smtClean="0"/>
              <a:t>Il grande matematico francese rifiuta la teoria kantiana secondo cui gli assiomi geometrici sarebbero giudizi sintetici a priori, perché in tal caso si imporrebbero in modo necessario alla nostra mente cosicché non potremmo ipotizzare proposizioni geometriche diverse.</a:t>
            </a:r>
          </a:p>
          <a:p>
            <a:r>
              <a:rPr lang="it-IT" sz="1600" dirty="0" smtClean="0"/>
              <a:t>Ma </a:t>
            </a:r>
            <a:r>
              <a:rPr lang="it-IT" sz="1600" dirty="0" err="1" smtClean="0"/>
              <a:t>Poincaré</a:t>
            </a:r>
            <a:r>
              <a:rPr lang="it-IT" sz="1600" dirty="0" smtClean="0"/>
              <a:t> non accetta nemmeno la tesi empirista (propria di Gauss, </a:t>
            </a:r>
            <a:r>
              <a:rPr lang="it-IT" sz="1600" dirty="0" err="1" smtClean="0"/>
              <a:t>Lobačevskij</a:t>
            </a:r>
            <a:r>
              <a:rPr lang="it-IT" sz="1600" dirty="0" smtClean="0"/>
              <a:t> e </a:t>
            </a:r>
            <a:r>
              <a:rPr lang="it-IT" sz="1600" dirty="0" err="1" smtClean="0"/>
              <a:t>Riemann</a:t>
            </a:r>
            <a:r>
              <a:rPr lang="it-IT" sz="1600" dirty="0" smtClean="0"/>
              <a:t>) che considera gli assiomi della geometria delle verità a posteriori di natura empirica, cioè dettate dall’esperienza. </a:t>
            </a:r>
          </a:p>
          <a:p>
            <a:r>
              <a:rPr lang="it-IT" sz="1600" dirty="0" smtClean="0"/>
              <a:t>Infatti, gli enti di cui parla la geometria sono oggetti ideali e non oggetti materiali constatabili nella realtà sensibile. </a:t>
            </a:r>
          </a:p>
          <a:p>
            <a:r>
              <a:rPr lang="it-IT" sz="1600" dirty="0" smtClean="0"/>
              <a:t>Se la geometria fosse ricavata dall’esperienza non sarebbe una </a:t>
            </a:r>
            <a:r>
              <a:rPr lang="it-IT" sz="1600" b="1" dirty="0" smtClean="0"/>
              <a:t>scienza esatta </a:t>
            </a:r>
            <a:r>
              <a:rPr lang="it-IT" sz="1600" dirty="0" smtClean="0"/>
              <a:t>(come invece è), ma una </a:t>
            </a:r>
            <a:r>
              <a:rPr lang="it-IT" sz="1600" b="1" dirty="0" smtClean="0"/>
              <a:t>scienza sperimentale </a:t>
            </a:r>
            <a:r>
              <a:rPr lang="it-IT" sz="1600" dirty="0" smtClean="0"/>
              <a:t>soggetta a continue revisioni e in qualche modo già confutata dall’esperienza, dal momento che nell’esperienza non esistono solidi rigorosamente invariabili.</a:t>
            </a:r>
            <a:endParaRPr lang="it-IT" sz="1600"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30</a:t>
            </a:fld>
            <a:endParaRPr lang="it-IT"/>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5715008" y="857232"/>
            <a:ext cx="3180420"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Il convenzionalismo di </a:t>
            </a:r>
            <a:r>
              <a:rPr lang="it-IT" dirty="0" err="1" smtClean="0"/>
              <a:t>Poincaré</a:t>
            </a:r>
            <a:endParaRPr lang="it-IT" dirty="0"/>
          </a:p>
        </p:txBody>
      </p:sp>
      <p:sp>
        <p:nvSpPr>
          <p:cNvPr id="9" name="Segnaposto contenuto 8"/>
          <p:cNvSpPr>
            <a:spLocks noGrp="1"/>
          </p:cNvSpPr>
          <p:nvPr>
            <p:ph idx="1"/>
          </p:nvPr>
        </p:nvSpPr>
        <p:spPr>
          <a:xfrm>
            <a:off x="304800" y="1554162"/>
            <a:ext cx="8686800" cy="4946672"/>
          </a:xfrm>
        </p:spPr>
        <p:txBody>
          <a:bodyPr>
            <a:normAutofit fontScale="77500" lnSpcReduction="20000"/>
          </a:bodyPr>
          <a:lstStyle/>
          <a:p>
            <a:r>
              <a:rPr lang="it-IT" dirty="0" smtClean="0"/>
              <a:t>La conclusione che </a:t>
            </a:r>
            <a:r>
              <a:rPr lang="it-IT" dirty="0" err="1" smtClean="0"/>
              <a:t>Poincaré</a:t>
            </a:r>
            <a:r>
              <a:rPr lang="it-IT" dirty="0" smtClean="0"/>
              <a:t> trae da queste considerazioni è che gli assiomi della geometria sono </a:t>
            </a:r>
            <a:r>
              <a:rPr lang="it-IT" b="1" dirty="0" smtClean="0"/>
              <a:t>convenzioni</a:t>
            </a:r>
            <a:r>
              <a:rPr lang="it-IT" dirty="0" smtClean="0"/>
              <a:t>.</a:t>
            </a:r>
          </a:p>
          <a:p>
            <a:r>
              <a:rPr lang="it-IT" dirty="0" smtClean="0"/>
              <a:t>La </a:t>
            </a:r>
            <a:r>
              <a:rPr lang="it-IT" b="1" dirty="0" smtClean="0"/>
              <a:t>scelta</a:t>
            </a:r>
            <a:r>
              <a:rPr lang="it-IT" dirty="0" smtClean="0"/>
              <a:t> di una geometria piuttosto che di un’altra per descrivere la realtà non è obbligata, ma </a:t>
            </a:r>
            <a:r>
              <a:rPr lang="it-IT" b="1" dirty="0" smtClean="0"/>
              <a:t>libera</a:t>
            </a:r>
            <a:r>
              <a:rPr lang="it-IT" dirty="0" smtClean="0"/>
              <a:t>. L’esperienza non ci può imporre di scegliere una determinata geometria logicamente possibile. </a:t>
            </a:r>
          </a:p>
          <a:p>
            <a:r>
              <a:rPr lang="it-IT" u="sng" dirty="0" smtClean="0"/>
              <a:t>Ogni fenomeno può essere descritto, con uguale esattezza, sia adoperando la geometria euclidea, sia adoperando quelle non euclidee</a:t>
            </a:r>
            <a:r>
              <a:rPr lang="it-IT" dirty="0" smtClean="0"/>
              <a:t>. </a:t>
            </a:r>
          </a:p>
          <a:p>
            <a:r>
              <a:rPr lang="it-IT" dirty="0" smtClean="0"/>
              <a:t>Una geometria, dunque, secondo </a:t>
            </a:r>
            <a:r>
              <a:rPr lang="it-IT" dirty="0" err="1" smtClean="0"/>
              <a:t>Poincaré</a:t>
            </a:r>
            <a:r>
              <a:rPr lang="it-IT" dirty="0" smtClean="0"/>
              <a:t>, non può essere più veritiera dell’altra e chiedersi quale sia quella vera non ha nessun senso: sarebbe come domandarsi se il sistema metrico decimale è vero mentre le antiche misure sono false.</a:t>
            </a:r>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a:xfrm>
            <a:off x="304800" y="457200"/>
            <a:ext cx="8686800" cy="685784"/>
          </a:xfrm>
        </p:spPr>
        <p:txBody>
          <a:bodyPr/>
          <a:lstStyle/>
          <a:p>
            <a:r>
              <a:rPr lang="it-IT" dirty="0" smtClean="0"/>
              <a:t>UNA SCELTA comodità</a:t>
            </a:r>
            <a:endParaRPr lang="it-IT" dirty="0"/>
          </a:p>
        </p:txBody>
      </p:sp>
      <p:sp>
        <p:nvSpPr>
          <p:cNvPr id="9" name="Segnaposto contenuto 8"/>
          <p:cNvSpPr>
            <a:spLocks noGrp="1"/>
          </p:cNvSpPr>
          <p:nvPr>
            <p:ph idx="1"/>
          </p:nvPr>
        </p:nvSpPr>
        <p:spPr>
          <a:xfrm>
            <a:off x="214282" y="1285860"/>
            <a:ext cx="8777318" cy="5072098"/>
          </a:xfrm>
        </p:spPr>
        <p:txBody>
          <a:bodyPr>
            <a:noAutofit/>
          </a:bodyPr>
          <a:lstStyle/>
          <a:p>
            <a:r>
              <a:rPr lang="it-IT" sz="2800" dirty="0" smtClean="0"/>
              <a:t>Sebbene la </a:t>
            </a:r>
            <a:r>
              <a:rPr lang="it-IT" sz="2800" b="1" dirty="0" smtClean="0"/>
              <a:t>scelta</a:t>
            </a:r>
            <a:r>
              <a:rPr lang="it-IT" sz="2800" dirty="0" smtClean="0"/>
              <a:t> di una geometria sia libera, tuttavia </a:t>
            </a:r>
            <a:r>
              <a:rPr lang="it-IT" sz="2800" b="1" dirty="0" smtClean="0"/>
              <a:t>non</a:t>
            </a:r>
            <a:r>
              <a:rPr lang="it-IT" sz="2800" dirty="0" smtClean="0"/>
              <a:t> è </a:t>
            </a:r>
            <a:r>
              <a:rPr lang="it-IT" sz="2800" b="1" dirty="0" smtClean="0"/>
              <a:t>arbitraria</a:t>
            </a:r>
            <a:r>
              <a:rPr lang="it-IT" sz="2800" dirty="0" smtClean="0"/>
              <a:t>, non avviene cioè del tutto senza ragione. Infatti </a:t>
            </a:r>
            <a:r>
              <a:rPr lang="it-IT" sz="2800" u="sng" dirty="0" smtClean="0"/>
              <a:t>una geometria può essere più conveniente di un’altra nel descrivere la realtà</a:t>
            </a:r>
            <a:r>
              <a:rPr lang="it-IT" sz="2800" dirty="0" smtClean="0"/>
              <a:t>: può offrire una descrizione più elementare e maneggevole rispetto a quella offerta dalle concorrenti.</a:t>
            </a:r>
          </a:p>
          <a:p>
            <a:r>
              <a:rPr lang="it-IT" sz="2800" dirty="0" smtClean="0"/>
              <a:t>Per l’epistemologo francese, la scelta è dettata da un criterio di comodità, ossia di semplicità pratica. </a:t>
            </a:r>
            <a:r>
              <a:rPr lang="it-IT" sz="2800" b="1" dirty="0" err="1" smtClean="0"/>
              <a:t>Poincaré</a:t>
            </a:r>
            <a:r>
              <a:rPr lang="it-IT" sz="2800" dirty="0" smtClean="0"/>
              <a:t> pensa che la geometria euclidea sia destinata a rimanere la </a:t>
            </a:r>
            <a:r>
              <a:rPr lang="it-IT" sz="2800" b="1" dirty="0" smtClean="0"/>
              <a:t>più “comoda” </a:t>
            </a:r>
            <a:r>
              <a:rPr lang="it-IT" sz="2800" dirty="0" smtClean="0"/>
              <a:t>da applicare alla realtà che ci circonda.</a:t>
            </a:r>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32</a:t>
            </a:fld>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p:txBody>
          <a:bodyPr>
            <a:normAutofit/>
          </a:bodyPr>
          <a:lstStyle/>
          <a:p>
            <a:r>
              <a:rPr lang="it-IT" sz="2800" dirty="0" smtClean="0"/>
              <a:t>L’universo </a:t>
            </a:r>
            <a:r>
              <a:rPr lang="it-IT" sz="2800" dirty="0" err="1" smtClean="0"/>
              <a:t>riemanniano</a:t>
            </a:r>
            <a:endParaRPr lang="it-IT" sz="2800" dirty="0"/>
          </a:p>
        </p:txBody>
      </p:sp>
      <p:sp>
        <p:nvSpPr>
          <p:cNvPr id="10" name="Segnaposto testo 9"/>
          <p:cNvSpPr>
            <a:spLocks noGrp="1"/>
          </p:cNvSpPr>
          <p:nvPr>
            <p:ph type="body" idx="2"/>
          </p:nvPr>
        </p:nvSpPr>
        <p:spPr/>
        <p:txBody>
          <a:bodyPr/>
          <a:lstStyle/>
          <a:p>
            <a:r>
              <a:rPr lang="it-IT" sz="1800" dirty="0" smtClean="0"/>
              <a:t>Ad altra conclusione giunge </a:t>
            </a:r>
            <a:r>
              <a:rPr lang="it-IT" sz="1800" b="1" dirty="0" smtClean="0"/>
              <a:t>Albert Einstein </a:t>
            </a:r>
            <a:r>
              <a:rPr lang="it-IT" sz="1800" dirty="0" smtClean="0"/>
              <a:t>(179 – 1955), secondo il quale, se nelle </a:t>
            </a:r>
            <a:r>
              <a:rPr lang="it-IT" sz="1800" b="1" dirty="0" smtClean="0"/>
              <a:t>dimensioni terrestri</a:t>
            </a:r>
            <a:r>
              <a:rPr lang="it-IT" sz="1800" dirty="0" smtClean="0"/>
              <a:t>, cioè nelle piccole aree, la </a:t>
            </a:r>
            <a:r>
              <a:rPr lang="it-IT" sz="1800" b="1" dirty="0" smtClean="0"/>
              <a:t>geometria</a:t>
            </a:r>
            <a:r>
              <a:rPr lang="it-IT" sz="1800" dirty="0" smtClean="0"/>
              <a:t> fisica più opportuna resta quella </a:t>
            </a:r>
            <a:r>
              <a:rPr lang="it-IT" sz="1800" b="1" dirty="0" smtClean="0"/>
              <a:t>euclidea</a:t>
            </a:r>
            <a:r>
              <a:rPr lang="it-IT" sz="1800" dirty="0" smtClean="0"/>
              <a:t>, nelle </a:t>
            </a:r>
            <a:r>
              <a:rPr lang="it-IT" sz="1800" b="1" dirty="0" smtClean="0"/>
              <a:t>dimensioni astronomiche</a:t>
            </a:r>
            <a:r>
              <a:rPr lang="it-IT" sz="1800" dirty="0" smtClean="0"/>
              <a:t>, in base alla teoria della relatività generale, la </a:t>
            </a:r>
            <a:r>
              <a:rPr lang="it-IT" sz="1800" b="1" dirty="0" smtClean="0"/>
              <a:t>geometria</a:t>
            </a:r>
            <a:r>
              <a:rPr lang="it-IT" sz="1800" dirty="0" smtClean="0"/>
              <a:t> naturale dello spazio fisico è quella </a:t>
            </a:r>
            <a:r>
              <a:rPr lang="it-IT" sz="1800" b="1" dirty="0" smtClean="0"/>
              <a:t>di</a:t>
            </a:r>
            <a:r>
              <a:rPr lang="it-IT" sz="1800" dirty="0" smtClean="0"/>
              <a:t> </a:t>
            </a:r>
            <a:r>
              <a:rPr lang="it-IT" sz="1800" b="1" dirty="0" err="1" smtClean="0"/>
              <a:t>Riemann</a:t>
            </a:r>
            <a:r>
              <a:rPr lang="it-IT" sz="1800" dirty="0" smtClean="0"/>
              <a:t>, che appare il modello più adeguato per descrivere l’universo.</a:t>
            </a:r>
          </a:p>
          <a:p>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33</a:t>
            </a:fld>
            <a:endParaRPr lang="it-IT"/>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3575050" y="1007268"/>
            <a:ext cx="5340350" cy="40052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C8B1300C-665C-47C1-A18B-BD366B4CC412}"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6" name="Segnaposto piè di pagina 5"/>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7" name="Segnaposto numero diapositiva 6"/>
          <p:cNvSpPr>
            <a:spLocks noGrp="1"/>
          </p:cNvSpPr>
          <p:nvPr>
            <p:ph type="sldNum" sz="quarter" idx="12"/>
          </p:nvPr>
        </p:nvSpPr>
        <p:spPr/>
        <p:txBody>
          <a:bodyPr/>
          <a:lstStyle/>
          <a:p>
            <a:fld id="{C842C96A-2090-4052-84BC-BF6EF5A815B6}" type="slidenum">
              <a:rPr lang="it-IT" smtClean="0"/>
              <a:pPr/>
              <a:t>34</a:t>
            </a:fld>
            <a:endParaRPr lang="it-IT"/>
          </a:p>
        </p:txBody>
      </p:sp>
      <p:sp>
        <p:nvSpPr>
          <p:cNvPr id="8" name="Titolo 7"/>
          <p:cNvSpPr>
            <a:spLocks noGrp="1"/>
          </p:cNvSpPr>
          <p:nvPr>
            <p:ph type="title"/>
          </p:nvPr>
        </p:nvSpPr>
        <p:spPr/>
        <p:txBody>
          <a:bodyPr>
            <a:normAutofit fontScale="90000"/>
          </a:bodyPr>
          <a:lstStyle/>
          <a:p>
            <a:pPr algn="ctr"/>
            <a:r>
              <a:rPr lang="it-IT" dirty="0" err="1" smtClean="0">
                <a:solidFill>
                  <a:schemeClr val="accent5">
                    <a:lumMod val="75000"/>
                  </a:schemeClr>
                </a:solidFill>
              </a:rPr>
              <a:t>Aritmetizzazione</a:t>
            </a:r>
            <a:r>
              <a:rPr lang="it-IT" dirty="0" smtClean="0">
                <a:solidFill>
                  <a:schemeClr val="accent5">
                    <a:lumMod val="75000"/>
                  </a:schemeClr>
                </a:solidFill>
              </a:rPr>
              <a:t> della matematica </a:t>
            </a:r>
            <a:br>
              <a:rPr lang="it-IT" dirty="0" smtClean="0">
                <a:solidFill>
                  <a:schemeClr val="accent5">
                    <a:lumMod val="75000"/>
                  </a:schemeClr>
                </a:solidFill>
              </a:rPr>
            </a:br>
            <a:r>
              <a:rPr lang="it-IT" dirty="0" smtClean="0">
                <a:solidFill>
                  <a:schemeClr val="accent5">
                    <a:lumMod val="75000"/>
                  </a:schemeClr>
                </a:solidFill>
              </a:rPr>
              <a:t>e teoria degli insiemi</a:t>
            </a:r>
            <a:endParaRPr lang="it-IT" dirty="0">
              <a:solidFill>
                <a:schemeClr val="accent5">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L’indagine sui fondamenti</a:t>
            </a:r>
            <a:endParaRPr lang="it-IT" dirty="0"/>
          </a:p>
        </p:txBody>
      </p:sp>
      <p:sp>
        <p:nvSpPr>
          <p:cNvPr id="8" name="Segnaposto contenuto 7"/>
          <p:cNvSpPr>
            <a:spLocks noGrp="1"/>
          </p:cNvSpPr>
          <p:nvPr>
            <p:ph idx="1"/>
          </p:nvPr>
        </p:nvSpPr>
        <p:spPr>
          <a:xfrm>
            <a:off x="304800" y="1554162"/>
            <a:ext cx="8686800" cy="4803796"/>
          </a:xfrm>
        </p:spPr>
        <p:txBody>
          <a:bodyPr>
            <a:normAutofit fontScale="92500" lnSpcReduction="20000"/>
          </a:bodyPr>
          <a:lstStyle/>
          <a:p>
            <a:r>
              <a:rPr lang="it-IT" dirty="0" smtClean="0"/>
              <a:t>Mentre lo sviluppo della geometria ottocentesca è segnato dalla creazione dei sistemi non euclidei, nell’ambito dell’analisi infinitesimale, durante il corso del XIX secolo, matura la cosiddetta “</a:t>
            </a:r>
            <a:r>
              <a:rPr lang="it-IT" b="1" dirty="0" smtClean="0"/>
              <a:t>indagine sui fondamenti</a:t>
            </a:r>
            <a:r>
              <a:rPr lang="it-IT" dirty="0" smtClean="0"/>
              <a:t>”, volta a determinare le basi epistemologiche e logiche di questa disciplina. </a:t>
            </a:r>
          </a:p>
          <a:p>
            <a:r>
              <a:rPr lang="it-IT" dirty="0" smtClean="0"/>
              <a:t>Tale indagine è stimolata dall’esigenza di rigore che caratterizza tutta la matematica ottocentesca, tesa a chiarire concetti come “limite”, “derivata” e “integrale”, che risultano ancora avvolti in oscurità e incertezze.</a:t>
            </a:r>
            <a:endParaRPr lang="it-IT"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35</a:t>
            </a:fld>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L’</a:t>
            </a:r>
            <a:r>
              <a:rPr lang="it-IT" dirty="0" err="1" smtClean="0"/>
              <a:t>aritmetizzazione</a:t>
            </a:r>
            <a:r>
              <a:rPr lang="it-IT" dirty="0" smtClean="0"/>
              <a:t> della matematica</a:t>
            </a:r>
            <a:endParaRPr lang="it-IT" dirty="0"/>
          </a:p>
        </p:txBody>
      </p:sp>
      <p:sp>
        <p:nvSpPr>
          <p:cNvPr id="8" name="Segnaposto contenuto 7"/>
          <p:cNvSpPr>
            <a:spLocks noGrp="1"/>
          </p:cNvSpPr>
          <p:nvPr>
            <p:ph idx="1"/>
          </p:nvPr>
        </p:nvSpPr>
        <p:spPr>
          <a:xfrm>
            <a:off x="304800" y="1554162"/>
            <a:ext cx="8686800" cy="4803796"/>
          </a:xfrm>
        </p:spPr>
        <p:txBody>
          <a:bodyPr>
            <a:normAutofit/>
          </a:bodyPr>
          <a:lstStyle/>
          <a:p>
            <a:r>
              <a:rPr lang="it-IT" dirty="0" smtClean="0"/>
              <a:t>Nel lavoro di </a:t>
            </a:r>
            <a:r>
              <a:rPr lang="it-IT" dirty="0" err="1" smtClean="0"/>
              <a:t>rigorizzazione</a:t>
            </a:r>
            <a:r>
              <a:rPr lang="it-IT" dirty="0" smtClean="0"/>
              <a:t> si raggiunge un notevole successo con la conclusione della “</a:t>
            </a:r>
            <a:r>
              <a:rPr lang="it-IT" b="1" dirty="0" err="1" smtClean="0"/>
              <a:t>aritmetizzazione</a:t>
            </a:r>
            <a:r>
              <a:rPr lang="it-IT" b="1" dirty="0" smtClean="0"/>
              <a:t> della matematica</a:t>
            </a:r>
            <a:r>
              <a:rPr lang="it-IT" dirty="0" smtClean="0"/>
              <a:t>”, cioè con la riduzione di tutte le nozioni di numero (complesso, reale e razionale) ai numeri naturali, ossia ai numeri interi positivi 0, 1, 2, 3… di cui si occupa l’aritmetica.</a:t>
            </a:r>
            <a:endParaRPr lang="it-IT"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36</a:t>
            </a:fld>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L’</a:t>
            </a:r>
            <a:r>
              <a:rPr lang="it-IT" sz="2800" dirty="0" err="1" smtClean="0"/>
              <a:t>aritmetizzazione</a:t>
            </a:r>
            <a:r>
              <a:rPr lang="it-IT" sz="2800" dirty="0" smtClean="0"/>
              <a:t> della matematica</a:t>
            </a:r>
            <a:endParaRPr lang="it-IT" sz="2800" dirty="0"/>
          </a:p>
        </p:txBody>
      </p:sp>
      <p:sp>
        <p:nvSpPr>
          <p:cNvPr id="9" name="Segnaposto testo 8"/>
          <p:cNvSpPr>
            <a:spLocks noGrp="1"/>
          </p:cNvSpPr>
          <p:nvPr>
            <p:ph type="body" idx="2"/>
          </p:nvPr>
        </p:nvSpPr>
        <p:spPr/>
        <p:txBody>
          <a:bodyPr>
            <a:noAutofit/>
          </a:bodyPr>
          <a:lstStyle/>
          <a:p>
            <a:r>
              <a:rPr lang="it-IT" sz="3200" dirty="0" smtClean="0"/>
              <a:t>L’impresa è portata a termine nel 1872 da </a:t>
            </a:r>
            <a:r>
              <a:rPr lang="it-IT" sz="3200" b="1" dirty="0" smtClean="0"/>
              <a:t>Georg Cantor </a:t>
            </a:r>
            <a:r>
              <a:rPr lang="it-IT" sz="3200" dirty="0" smtClean="0"/>
              <a:t>(1845 – 1918) e da </a:t>
            </a:r>
            <a:r>
              <a:rPr lang="it-IT" sz="3200" b="1" dirty="0" smtClean="0"/>
              <a:t>Richard </a:t>
            </a:r>
            <a:r>
              <a:rPr lang="it-IT" sz="3200" b="1" dirty="0" err="1" smtClean="0"/>
              <a:t>Dedekind</a:t>
            </a:r>
            <a:r>
              <a:rPr lang="it-IT" sz="3200" b="1" dirty="0" smtClean="0"/>
              <a:t> </a:t>
            </a:r>
            <a:r>
              <a:rPr lang="it-IT" sz="3200" dirty="0" smtClean="0"/>
              <a:t>(1831 – 1916). </a:t>
            </a:r>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37</a:t>
            </a:fld>
            <a:endParaRPr lang="it-IT"/>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3714744" y="571480"/>
            <a:ext cx="2114550" cy="31051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429388" y="2143116"/>
            <a:ext cx="2495550" cy="3105150"/>
          </a:xfrm>
          <a:prstGeom prst="rect">
            <a:avLst/>
          </a:prstGeom>
          <a:noFill/>
          <a:ln w="9525">
            <a:noFill/>
            <a:miter lim="800000"/>
            <a:headEnd/>
            <a:tailEnd/>
          </a:ln>
        </p:spPr>
      </p:pic>
      <p:cxnSp>
        <p:nvCxnSpPr>
          <p:cNvPr id="11" name="Connettore 2 10"/>
          <p:cNvCxnSpPr/>
          <p:nvPr/>
        </p:nvCxnSpPr>
        <p:spPr>
          <a:xfrm flipV="1">
            <a:off x="2857488" y="1857364"/>
            <a:ext cx="714380" cy="214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2857488" y="4071942"/>
            <a:ext cx="3214710" cy="21431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L’</a:t>
            </a:r>
            <a:r>
              <a:rPr lang="it-IT" sz="2800" dirty="0" err="1" smtClean="0"/>
              <a:t>aritmetizzazione</a:t>
            </a:r>
            <a:r>
              <a:rPr lang="it-IT" sz="2800" dirty="0" smtClean="0"/>
              <a:t> della matematica</a:t>
            </a:r>
            <a:endParaRPr lang="it-IT" sz="2800"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38</a:t>
            </a:fld>
            <a:endParaRPr lang="it-IT"/>
          </a:p>
        </p:txBody>
      </p:sp>
      <p:sp>
        <p:nvSpPr>
          <p:cNvPr id="10" name="Segnaposto contenuto 9"/>
          <p:cNvSpPr>
            <a:spLocks noGrp="1"/>
          </p:cNvSpPr>
          <p:nvPr>
            <p:ph idx="1"/>
          </p:nvPr>
        </p:nvSpPr>
        <p:spPr>
          <a:xfrm>
            <a:off x="285720" y="1357298"/>
            <a:ext cx="8686800" cy="4525963"/>
          </a:xfrm>
        </p:spPr>
        <p:txBody>
          <a:bodyPr/>
          <a:lstStyle/>
          <a:p>
            <a:r>
              <a:rPr lang="it-IT" dirty="0" smtClean="0"/>
              <a:t>In particolare, Cantor definisce i </a:t>
            </a:r>
            <a:r>
              <a:rPr lang="it-IT" b="1" dirty="0" smtClean="0"/>
              <a:t>numeri reali </a:t>
            </a:r>
            <a:r>
              <a:rPr lang="it-IT" dirty="0" smtClean="0"/>
              <a:t>(quali     ,, </a:t>
            </a:r>
            <a:r>
              <a:rPr lang="el-GR" dirty="0" smtClean="0"/>
              <a:t>π</a:t>
            </a:r>
            <a:r>
              <a:rPr lang="it-IT" dirty="0" smtClean="0"/>
              <a:t> ecc.) come limiti di successioni convergenti di </a:t>
            </a:r>
            <a:r>
              <a:rPr lang="it-IT" b="1" dirty="0" smtClean="0"/>
              <a:t>numeri razionali</a:t>
            </a:r>
            <a:r>
              <a:rPr lang="it-IT" dirty="0" smtClean="0"/>
              <a:t>. </a:t>
            </a:r>
          </a:p>
          <a:p>
            <a:r>
              <a:rPr lang="it-IT" dirty="0" smtClean="0"/>
              <a:t>A loro volta i numeri razionali, cioè le frazioni, si possono ricondurre facilmente ai </a:t>
            </a:r>
            <a:r>
              <a:rPr lang="it-IT" b="1" dirty="0" smtClean="0"/>
              <a:t>numeri interi</a:t>
            </a:r>
            <a:r>
              <a:rPr lang="it-IT" dirty="0" smtClean="0"/>
              <a:t>, e questi ultimi ai </a:t>
            </a:r>
            <a:r>
              <a:rPr lang="it-IT" b="1" dirty="0" smtClean="0"/>
              <a:t>numeri naturali</a:t>
            </a:r>
            <a:r>
              <a:rPr lang="it-IT" dirty="0" smtClean="0"/>
              <a:t>.</a:t>
            </a:r>
          </a:p>
          <a:p>
            <a:r>
              <a:rPr lang="it-IT" dirty="0" smtClean="0"/>
              <a:t>L’aritmetica diventa così la base dell’intera matematica.</a:t>
            </a:r>
          </a:p>
          <a:p>
            <a:endParaRPr lang="it-IT"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Immagine 16" descr="radicaldue.jpg"/>
          <p:cNvPicPr>
            <a:picLocks noChangeAspect="1"/>
          </p:cNvPicPr>
          <p:nvPr/>
        </p:nvPicPr>
        <p:blipFill>
          <a:blip r:embed="rId3" cstate="print"/>
          <a:stretch>
            <a:fillRect/>
          </a:stretch>
        </p:blipFill>
        <p:spPr>
          <a:xfrm>
            <a:off x="1643042" y="1785926"/>
            <a:ext cx="700090" cy="73898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428596" y="5929330"/>
            <a:ext cx="8458200" cy="520700"/>
          </a:xfrm>
        </p:spPr>
        <p:txBody>
          <a:bodyPr>
            <a:normAutofit/>
          </a:bodyPr>
          <a:lstStyle/>
          <a:p>
            <a:r>
              <a:rPr lang="it-IT" sz="2800" dirty="0" smtClean="0"/>
              <a:t>Georg Cantor</a:t>
            </a:r>
            <a:endParaRPr lang="it-IT" sz="2800" dirty="0"/>
          </a:p>
        </p:txBody>
      </p:sp>
      <p:sp>
        <p:nvSpPr>
          <p:cNvPr id="15" name="Segnaposto testo 14"/>
          <p:cNvSpPr>
            <a:spLocks noGrp="1"/>
          </p:cNvSpPr>
          <p:nvPr>
            <p:ph type="body" idx="2"/>
          </p:nvPr>
        </p:nvSpPr>
        <p:spPr>
          <a:xfrm>
            <a:off x="457200" y="609600"/>
            <a:ext cx="4043362" cy="4800600"/>
          </a:xfrm>
        </p:spPr>
        <p:txBody>
          <a:bodyPr>
            <a:noAutofit/>
          </a:bodyPr>
          <a:lstStyle/>
          <a:p>
            <a:r>
              <a:rPr lang="it-IT" sz="2000" b="1" dirty="0" smtClean="0"/>
              <a:t>«</a:t>
            </a:r>
            <a:r>
              <a:rPr lang="it-IT" sz="2000" dirty="0" smtClean="0"/>
              <a:t> </a:t>
            </a:r>
            <a:r>
              <a:rPr lang="it-IT" sz="2000" i="1" dirty="0" smtClean="0"/>
              <a:t>Nessuno potrà cacciarci dal Paradiso che Cantor ha creato per noi</a:t>
            </a:r>
            <a:r>
              <a:rPr lang="it-IT" sz="2000" dirty="0" smtClean="0"/>
              <a:t> </a:t>
            </a:r>
            <a:r>
              <a:rPr lang="it-IT" sz="2000" b="1" dirty="0" smtClean="0"/>
              <a:t>».</a:t>
            </a:r>
            <a:r>
              <a:rPr lang="it-IT" sz="2000" dirty="0" smtClean="0"/>
              <a:t> (</a:t>
            </a:r>
            <a:r>
              <a:rPr lang="it-IT" sz="2000" dirty="0" smtClean="0">
                <a:hlinkClick r:id="rId3" tooltip="David Hilbert"/>
              </a:rPr>
              <a:t>David </a:t>
            </a:r>
            <a:r>
              <a:rPr lang="it-IT" sz="2000" dirty="0" err="1" smtClean="0">
                <a:hlinkClick r:id="rId3" tooltip="David Hilbert"/>
              </a:rPr>
              <a:t>Hilbert</a:t>
            </a:r>
            <a:r>
              <a:rPr lang="it-IT" sz="2000" dirty="0" smtClean="0"/>
              <a:t>)</a:t>
            </a:r>
          </a:p>
          <a:p>
            <a:endParaRPr lang="it-IT" sz="2000" dirty="0" smtClean="0"/>
          </a:p>
          <a:p>
            <a:r>
              <a:rPr lang="it-IT" sz="2000" b="1" dirty="0" smtClean="0"/>
              <a:t>Georg Ferdinand Ludwig </a:t>
            </a:r>
            <a:r>
              <a:rPr lang="it-IT" sz="2000" b="1" dirty="0" err="1" smtClean="0"/>
              <a:t>Philipp</a:t>
            </a:r>
            <a:r>
              <a:rPr lang="it-IT" sz="2000" b="1" dirty="0" smtClean="0"/>
              <a:t> Cantor</a:t>
            </a:r>
            <a:r>
              <a:rPr lang="it-IT" sz="2000" dirty="0" smtClean="0"/>
              <a:t> (San Pietroburgo, 3 marzo 1845 – Halle, 6 gennaio 1918) è stato un matematico tedesco, padre della moderna teoria degli insiemi.</a:t>
            </a:r>
          </a:p>
          <a:p>
            <a:r>
              <a:rPr lang="it-IT" sz="2000" dirty="0" smtClean="0"/>
              <a:t>Cantor ha allargato la teoria degli insiemi fino a comprendere al suo interno i concetti di numeri </a:t>
            </a:r>
            <a:r>
              <a:rPr lang="it-IT" sz="2000" dirty="0" err="1" smtClean="0"/>
              <a:t>transfiniti</a:t>
            </a:r>
            <a:r>
              <a:rPr lang="it-IT" sz="2000" dirty="0" smtClean="0"/>
              <a:t>, numeri cardinali e ordinali.</a:t>
            </a:r>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39</a:t>
            </a:fld>
            <a:endParaRPr lang="it-IT"/>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2"/>
          <p:cNvPicPr>
            <a:picLocks noGrp="1" noChangeAspect="1" noChangeArrowheads="1"/>
          </p:cNvPicPr>
          <p:nvPr>
            <p:ph sz="half" idx="1"/>
          </p:nvPr>
        </p:nvPicPr>
        <p:blipFill>
          <a:blip r:embed="rId4" cstate="print"/>
          <a:srcRect/>
          <a:stretch>
            <a:fillRect/>
          </a:stretch>
        </p:blipFill>
        <p:spPr bwMode="auto">
          <a:xfrm>
            <a:off x="5000628" y="714356"/>
            <a:ext cx="3027388" cy="44456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785794"/>
            <a:ext cx="4643470" cy="5294331"/>
          </a:xfrm>
        </p:spPr>
        <p:txBody>
          <a:bodyPr>
            <a:normAutofit fontScale="85000" lnSpcReduction="20000"/>
          </a:bodyPr>
          <a:lstStyle/>
          <a:p>
            <a:pPr marL="514350" indent="-514350">
              <a:buFont typeface="+mj-lt"/>
              <a:buAutoNum type="arabicPeriod" startAt="2"/>
            </a:pPr>
            <a:r>
              <a:rPr lang="it-IT" dirty="0" smtClean="0"/>
              <a:t>In secondo luogo, tale riordinamento dipende anche dal tentativo di </a:t>
            </a:r>
            <a:r>
              <a:rPr lang="it-IT" dirty="0" err="1" smtClean="0"/>
              <a:t>rigorizzazione</a:t>
            </a:r>
            <a:r>
              <a:rPr lang="it-IT" dirty="0" smtClean="0"/>
              <a:t> dei concetti fondamentali dell’analisi infinitesimale (disciplina creata, alla fine del Seicento, da </a:t>
            </a:r>
            <a:r>
              <a:rPr lang="it-IT" b="1" dirty="0" err="1" smtClean="0"/>
              <a:t>Gottfried</a:t>
            </a:r>
            <a:r>
              <a:rPr lang="it-IT" b="1" dirty="0" smtClean="0"/>
              <a:t> Wilhelm </a:t>
            </a:r>
            <a:r>
              <a:rPr lang="it-IT" b="1" dirty="0" err="1" smtClean="0"/>
              <a:t>Leibniz</a:t>
            </a:r>
            <a:r>
              <a:rPr lang="it-IT" dirty="0" smtClean="0"/>
              <a:t>, 1646-1716, e da </a:t>
            </a:r>
            <a:r>
              <a:rPr lang="it-IT" b="1" dirty="0" smtClean="0"/>
              <a:t>Isaac Newton</a:t>
            </a:r>
            <a:r>
              <a:rPr lang="it-IT" dirty="0" smtClean="0"/>
              <a:t>, 1642-1727) che si risolve in una vera e propria </a:t>
            </a:r>
            <a:r>
              <a:rPr lang="it-IT" b="1" dirty="0" smtClean="0"/>
              <a:t>indagine sui fondamenti della matematica</a:t>
            </a:r>
            <a:endParaRPr lang="it-IT" b="1"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4</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4786314" y="714356"/>
            <a:ext cx="2143140" cy="271283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572264" y="3643314"/>
            <a:ext cx="2143140" cy="260238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La teoria </a:t>
            </a:r>
            <a:r>
              <a:rPr lang="it-IT" sz="2800" dirty="0" err="1" smtClean="0"/>
              <a:t>cantoriana</a:t>
            </a:r>
            <a:r>
              <a:rPr lang="it-IT" sz="2800" dirty="0" smtClean="0"/>
              <a:t> degli insiemi</a:t>
            </a:r>
            <a:endParaRPr lang="it-IT" sz="2800"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40</a:t>
            </a:fld>
            <a:endParaRPr lang="it-IT"/>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Segnaposto contenuto 11"/>
          <p:cNvSpPr>
            <a:spLocks noGrp="1"/>
          </p:cNvSpPr>
          <p:nvPr>
            <p:ph idx="1"/>
          </p:nvPr>
        </p:nvSpPr>
        <p:spPr>
          <a:xfrm>
            <a:off x="214282" y="1428736"/>
            <a:ext cx="8686800" cy="4525963"/>
          </a:xfrm>
        </p:spPr>
        <p:txBody>
          <a:bodyPr/>
          <a:lstStyle/>
          <a:p>
            <a:r>
              <a:rPr lang="it-IT" dirty="0" smtClean="0"/>
              <a:t>A Cantor si deve anche la creazione di una nuova teoria matematica, la “</a:t>
            </a:r>
            <a:r>
              <a:rPr lang="it-IT" b="1" dirty="0" smtClean="0"/>
              <a:t>teoria degli insiemi</a:t>
            </a:r>
            <a:r>
              <a:rPr lang="it-IT" dirty="0" smtClean="0"/>
              <a:t>” (cioè la teoria degli aggregati di oggetti di qualunque natura), proposta per estendere la matematica tradizionale al nuovo dominio rappresentato dall’</a:t>
            </a:r>
            <a:r>
              <a:rPr lang="it-IT" b="1" dirty="0" smtClean="0"/>
              <a:t>infinito in senso attuale</a:t>
            </a:r>
            <a:r>
              <a:rPr lang="it-IT" dirty="0" smtClean="0"/>
              <a:t>.</a:t>
            </a:r>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L’infinito attuale e l’infinito potenziale</a:t>
            </a:r>
            <a:endParaRPr lang="it-IT" sz="2800" dirty="0"/>
          </a:p>
        </p:txBody>
      </p:sp>
      <p:sp>
        <p:nvSpPr>
          <p:cNvPr id="11" name="Segnaposto testo 10"/>
          <p:cNvSpPr>
            <a:spLocks noGrp="1"/>
          </p:cNvSpPr>
          <p:nvPr>
            <p:ph type="body" idx="2"/>
          </p:nvPr>
        </p:nvSpPr>
        <p:spPr>
          <a:xfrm>
            <a:off x="214282" y="609600"/>
            <a:ext cx="4357718" cy="4800600"/>
          </a:xfrm>
        </p:spPr>
        <p:txBody>
          <a:bodyPr>
            <a:noAutofit/>
          </a:bodyPr>
          <a:lstStyle/>
          <a:p>
            <a:r>
              <a:rPr lang="it-IT" sz="2400" dirty="0" smtClean="0"/>
              <a:t>L’”</a:t>
            </a:r>
            <a:r>
              <a:rPr lang="it-IT" sz="2400" b="1" dirty="0" smtClean="0"/>
              <a:t>infinito attuale</a:t>
            </a:r>
            <a:r>
              <a:rPr lang="it-IT" sz="2400" dirty="0" smtClean="0"/>
              <a:t>” va inteso come una totalità fissa e costante che supera in estensione ogni grandezza finita, al quale, da </a:t>
            </a:r>
            <a:r>
              <a:rPr lang="it-IT" sz="2400" b="1" dirty="0" smtClean="0">
                <a:solidFill>
                  <a:srgbClr val="0070C0"/>
                </a:solidFill>
              </a:rPr>
              <a:t>Aristotele</a:t>
            </a:r>
            <a:r>
              <a:rPr lang="it-IT" sz="2400" dirty="0" smtClean="0"/>
              <a:t> (384-322 a.C.) in poi, si contrappone l’”</a:t>
            </a:r>
            <a:r>
              <a:rPr lang="it-IT" sz="2400" b="1" dirty="0" smtClean="0"/>
              <a:t>infinito potenziale</a:t>
            </a:r>
            <a:r>
              <a:rPr lang="it-IT" sz="2400" dirty="0" smtClean="0"/>
              <a:t>”, un’infinità in fieri, non attualizzata, simile a un processo che non ha mai fine, e che permette di ampliare indefinitamente un nucleo finito e arbitrario di enti. </a:t>
            </a:r>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41</a:t>
            </a:fld>
            <a:endParaRPr lang="it-IT"/>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3250" name="Picture 2"/>
          <p:cNvPicPr>
            <a:picLocks noGrp="1" noChangeAspect="1" noChangeArrowheads="1"/>
          </p:cNvPicPr>
          <p:nvPr>
            <p:ph sz="half" idx="1"/>
          </p:nvPr>
        </p:nvPicPr>
        <p:blipFill>
          <a:blip r:embed="rId3" cstate="print"/>
          <a:srcRect/>
          <a:stretch>
            <a:fillRect/>
          </a:stretch>
        </p:blipFill>
        <p:spPr bwMode="auto">
          <a:xfrm>
            <a:off x="4786314" y="714356"/>
            <a:ext cx="3657600" cy="4572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L’infinito attuale e l’infinito potenziale</a:t>
            </a:r>
            <a:endParaRPr lang="it-IT" sz="2800" dirty="0"/>
          </a:p>
        </p:txBody>
      </p:sp>
      <p:sp>
        <p:nvSpPr>
          <p:cNvPr id="11" name="Segnaposto testo 10"/>
          <p:cNvSpPr>
            <a:spLocks noGrp="1"/>
          </p:cNvSpPr>
          <p:nvPr>
            <p:ph type="body" idx="2"/>
          </p:nvPr>
        </p:nvSpPr>
        <p:spPr>
          <a:xfrm>
            <a:off x="4714876" y="642918"/>
            <a:ext cx="4114800" cy="4800600"/>
          </a:xfrm>
        </p:spPr>
        <p:txBody>
          <a:bodyPr>
            <a:noAutofit/>
          </a:bodyPr>
          <a:lstStyle/>
          <a:p>
            <a:r>
              <a:rPr lang="it-IT" sz="2000" dirty="0" smtClean="0"/>
              <a:t>Per Aristotele, sono esempi di infinito potenziale l’</a:t>
            </a:r>
            <a:r>
              <a:rPr lang="it-IT" sz="2000" b="1" dirty="0" smtClean="0"/>
              <a:t>addizione di una serie di numeri</a:t>
            </a:r>
            <a:r>
              <a:rPr lang="it-IT" sz="2000" dirty="0" smtClean="0"/>
              <a:t> (dato che a ogni numero se ne può sempre aggiungere un altro, indefinitamente) e la </a:t>
            </a:r>
            <a:r>
              <a:rPr lang="it-IT" sz="2000" b="1" dirty="0" smtClean="0"/>
              <a:t>divisione dello spazio </a:t>
            </a:r>
            <a:r>
              <a:rPr lang="it-IT" sz="2000" dirty="0" smtClean="0"/>
              <a:t>(poiché il risultato di una divisione spaziale mantiene pur sempre una certa grandezza, e quindi risulta sempre ulteriormente divisibile). </a:t>
            </a:r>
          </a:p>
          <a:p>
            <a:r>
              <a:rPr lang="it-IT" sz="2000" dirty="0" smtClean="0"/>
              <a:t>Secondo il grande filosofo greco, l’infinito attuale non può esistere, nemmeno nel pensiero: esiste soltanto quello potenziale.</a:t>
            </a:r>
            <a:endParaRPr lang="it-IT" sz="2000"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42</a:t>
            </a:fld>
            <a:endParaRPr lang="it-IT"/>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4274" name="Picture 2"/>
          <p:cNvPicPr>
            <a:picLocks noGrp="1" noChangeAspect="1" noChangeArrowheads="1"/>
          </p:cNvPicPr>
          <p:nvPr>
            <p:ph sz="half" idx="1"/>
          </p:nvPr>
        </p:nvPicPr>
        <p:blipFill>
          <a:blip r:embed="rId3" cstate="print"/>
          <a:srcRect/>
          <a:stretch>
            <a:fillRect/>
          </a:stretch>
        </p:blipFill>
        <p:spPr bwMode="auto">
          <a:xfrm>
            <a:off x="450311" y="705936"/>
            <a:ext cx="3621623" cy="43661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La concezione </a:t>
            </a:r>
            <a:r>
              <a:rPr lang="it-IT" sz="2800" dirty="0" err="1" smtClean="0"/>
              <a:t>cantoriana</a:t>
            </a:r>
            <a:r>
              <a:rPr lang="it-IT" sz="2800" dirty="0" smtClean="0"/>
              <a:t> dell’infinito attuale</a:t>
            </a:r>
            <a:endParaRPr lang="it-IT" sz="2800"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43</a:t>
            </a:fld>
            <a:endParaRPr lang="it-IT"/>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Segnaposto contenuto 11"/>
          <p:cNvSpPr>
            <a:spLocks noGrp="1"/>
          </p:cNvSpPr>
          <p:nvPr>
            <p:ph idx="1"/>
          </p:nvPr>
        </p:nvSpPr>
        <p:spPr>
          <a:xfrm>
            <a:off x="214282" y="1428736"/>
            <a:ext cx="8686800" cy="4525963"/>
          </a:xfrm>
        </p:spPr>
        <p:txBody>
          <a:bodyPr>
            <a:normAutofit fontScale="92500"/>
          </a:bodyPr>
          <a:lstStyle/>
          <a:p>
            <a:r>
              <a:rPr lang="it-IT" dirty="0" smtClean="0"/>
              <a:t>Cantor, invece, ammette l’esistenza di insiemi infiniti in atto (di punti o di numeri). </a:t>
            </a:r>
          </a:p>
          <a:p>
            <a:r>
              <a:rPr lang="it-IT" dirty="0" smtClean="0"/>
              <a:t>A suo giudizio, </a:t>
            </a:r>
            <a:r>
              <a:rPr lang="it-IT" b="1" dirty="0" smtClean="0"/>
              <a:t>un insieme infinito in senso attuale è un aggregato in cui le parti equivalgono – paradossalmente – al tutto</a:t>
            </a:r>
            <a:r>
              <a:rPr lang="it-IT" dirty="0" smtClean="0"/>
              <a:t>.</a:t>
            </a:r>
          </a:p>
          <a:p>
            <a:r>
              <a:rPr lang="it-IT" dirty="0" smtClean="0"/>
              <a:t>La serie dei numeri naturali è un insieme infinito in questo senso perché contiene tanti elementi quanti ne contiene un suo sottoinsieme, come, per esempio, la serie dei numeri pari.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La concezione </a:t>
            </a:r>
            <a:r>
              <a:rPr lang="it-IT" sz="2800" dirty="0" err="1" smtClean="0"/>
              <a:t>cantoriana</a:t>
            </a:r>
            <a:r>
              <a:rPr lang="it-IT" sz="2800" dirty="0" smtClean="0"/>
              <a:t> dell’infinito attuale</a:t>
            </a:r>
            <a:endParaRPr lang="it-IT" sz="2800"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44</a:t>
            </a:fld>
            <a:endParaRPr lang="it-IT"/>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Segnaposto contenuto 11"/>
          <p:cNvSpPr>
            <a:spLocks noGrp="1"/>
          </p:cNvSpPr>
          <p:nvPr>
            <p:ph idx="1"/>
          </p:nvPr>
        </p:nvSpPr>
        <p:spPr>
          <a:xfrm>
            <a:off x="214282" y="1214422"/>
            <a:ext cx="8686800" cy="5072098"/>
          </a:xfrm>
        </p:spPr>
        <p:txBody>
          <a:bodyPr>
            <a:noAutofit/>
          </a:bodyPr>
          <a:lstStyle/>
          <a:p>
            <a:r>
              <a:rPr lang="it-IT" sz="2000" dirty="0" smtClean="0"/>
              <a:t>Supponiamo, infatti, di disporre su due righe sovrapposte la serie dei numeri naturali e quella dei numeri pari:</a:t>
            </a:r>
          </a:p>
          <a:p>
            <a:pPr lvl="6">
              <a:buNone/>
            </a:pPr>
            <a:r>
              <a:rPr lang="it-IT" sz="2800" dirty="0" smtClean="0"/>
              <a:t>1, 2, 3, 4, …  </a:t>
            </a:r>
            <a:r>
              <a:rPr lang="it-IT" sz="2800" i="1" dirty="0" smtClean="0"/>
              <a:t>n</a:t>
            </a:r>
            <a:r>
              <a:rPr lang="it-IT" sz="2800" dirty="0" smtClean="0"/>
              <a:t> …</a:t>
            </a:r>
          </a:p>
          <a:p>
            <a:pPr lvl="6">
              <a:buNone/>
            </a:pPr>
            <a:r>
              <a:rPr lang="it-IT" sz="2800" dirty="0" smtClean="0"/>
              <a:t>2, 4, 6, 8, … </a:t>
            </a:r>
            <a:r>
              <a:rPr lang="it-IT" sz="2800" i="1" dirty="0" smtClean="0"/>
              <a:t>2n</a:t>
            </a:r>
            <a:r>
              <a:rPr lang="it-IT" sz="2800" dirty="0" smtClean="0"/>
              <a:t> …</a:t>
            </a:r>
          </a:p>
          <a:p>
            <a:r>
              <a:rPr lang="it-IT" sz="2000" dirty="0" smtClean="0"/>
              <a:t>A ogni cifra della riga inferiore corrisponde una cifra della riga superiore, e viceversa. </a:t>
            </a:r>
          </a:p>
          <a:p>
            <a:r>
              <a:rPr lang="it-IT" sz="2000" dirty="0" smtClean="0"/>
              <a:t>Quindi il numero (infinito) degli elementi delle due serie è lo stesso, sebbene la seconda serie sia evidentemente una parte della prima.</a:t>
            </a:r>
          </a:p>
          <a:p>
            <a:r>
              <a:rPr lang="it-IT" sz="2000" dirty="0" smtClean="0"/>
              <a:t>Molti matematici del passato, che avevano notato questa particolarità, pensavano che ciò rivelasse una contraddizione legata al concetto di infinito attuale, e finivano pertanto con l’accettare la tesi aristotelica secondo cui tale infinito non esiste. </a:t>
            </a:r>
          </a:p>
          <a:p>
            <a:r>
              <a:rPr lang="it-IT" sz="2000" dirty="0" smtClean="0"/>
              <a:t>Cantor, al contrario, nega che nell’esempio suddetto ci sia una contraddizione, affermando che c’è soltanto una bizzarria.</a:t>
            </a:r>
          </a:p>
          <a:p>
            <a:endParaRPr lang="it-IT"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I numeri </a:t>
            </a:r>
            <a:r>
              <a:rPr lang="it-IT" sz="2800" dirty="0" err="1" smtClean="0"/>
              <a:t>transfiniti</a:t>
            </a:r>
            <a:endParaRPr lang="it-IT" sz="2800"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45</a:t>
            </a:fld>
            <a:endParaRPr lang="it-IT"/>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Segnaposto contenuto 11"/>
          <p:cNvSpPr>
            <a:spLocks noGrp="1"/>
          </p:cNvSpPr>
          <p:nvPr>
            <p:ph idx="1"/>
          </p:nvPr>
        </p:nvSpPr>
        <p:spPr>
          <a:xfrm>
            <a:off x="214282" y="1428736"/>
            <a:ext cx="8686800" cy="4525963"/>
          </a:xfrm>
        </p:spPr>
        <p:txBody>
          <a:bodyPr>
            <a:normAutofit fontScale="92500" lnSpcReduction="10000"/>
          </a:bodyPr>
          <a:lstStyle/>
          <a:p>
            <a:r>
              <a:rPr lang="it-IT" dirty="0" smtClean="0"/>
              <a:t>Cantor contesta anche l’idea intuitiva secondo cui l’infinito sarebbe qualcosa di “unico”. </a:t>
            </a:r>
          </a:p>
          <a:p>
            <a:r>
              <a:rPr lang="it-IT" dirty="0" smtClean="0"/>
              <a:t>Egli dimostra infatti l’esistenza di insiemi infiniti attuali di grandezza diversa (già l’insieme infinito dei numeri reali risulta </a:t>
            </a:r>
            <a:r>
              <a:rPr lang="it-IT" b="1" dirty="0" smtClean="0"/>
              <a:t>più grande </a:t>
            </a:r>
            <a:r>
              <a:rPr lang="it-IT" dirty="0" smtClean="0"/>
              <a:t>rispetto all’insieme infinito dei numeri naturali) e propone un’inedita teoria matematica dei numeri che spettano a questi insiemi, detti appunto numeri “</a:t>
            </a:r>
            <a:r>
              <a:rPr lang="it-IT" b="1" dirty="0" err="1" smtClean="0"/>
              <a:t>transfiniti</a:t>
            </a:r>
            <a:r>
              <a:rPr lang="it-IT" dirty="0" smtClean="0"/>
              <a:t>” perché si situano “al di là” dei numeri finiti.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t>I numeri </a:t>
            </a:r>
            <a:r>
              <a:rPr lang="it-IT" sz="2800" dirty="0" err="1" smtClean="0"/>
              <a:t>transfiniti</a:t>
            </a:r>
            <a:endParaRPr lang="it-IT" sz="2800" dirty="0"/>
          </a:p>
        </p:txBody>
      </p:sp>
      <p:sp>
        <p:nvSpPr>
          <p:cNvPr id="3" name="Segnaposto data 2"/>
          <p:cNvSpPr>
            <a:spLocks noGrp="1"/>
          </p:cNvSpPr>
          <p:nvPr>
            <p:ph type="dt" sz="half" idx="10"/>
          </p:nvPr>
        </p:nvSpPr>
        <p:spPr/>
        <p:txBody>
          <a:bodyPr/>
          <a:lstStyle/>
          <a:p>
            <a:fld id="{F84D2087-084E-4522-8058-5CB69AFD4EA3}" type="datetime1">
              <a:rPr lang="it-IT" smtClean="0">
                <a:solidFill>
                  <a:schemeClr val="accent5">
                    <a:lumMod val="75000"/>
                  </a:schemeClr>
                </a:solidFill>
              </a:rPr>
              <a:pPr/>
              <a:t>07/04/2010</a:t>
            </a:fld>
            <a:endParaRPr lang="it-IT" dirty="0">
              <a:solidFill>
                <a:schemeClr val="accent5">
                  <a:lumMod val="75000"/>
                </a:schemeClr>
              </a:solidFill>
            </a:endParaRPr>
          </a:p>
        </p:txBody>
      </p:sp>
      <p:sp>
        <p:nvSpPr>
          <p:cNvPr id="4" name="Segnaposto piè di pagina 3"/>
          <p:cNvSpPr>
            <a:spLocks noGrp="1"/>
          </p:cNvSpPr>
          <p:nvPr>
            <p:ph type="ftr" sz="quarter" idx="11"/>
          </p:nvPr>
        </p:nvSpPr>
        <p:spPr/>
        <p:txBody>
          <a:bodyPr/>
          <a:lstStyle/>
          <a:p>
            <a:r>
              <a:rPr lang="it-IT" dirty="0" smtClean="0">
                <a:solidFill>
                  <a:schemeClr val="accent5">
                    <a:lumMod val="75000"/>
                  </a:schemeClr>
                </a:solidFill>
              </a:rPr>
              <a:t>prof. Marco Lombardi</a:t>
            </a:r>
            <a:endParaRPr lang="it-IT" dirty="0">
              <a:solidFill>
                <a:schemeClr val="accent5">
                  <a:lumMod val="75000"/>
                </a:schemeClr>
              </a:solidFill>
            </a:endParaRPr>
          </a:p>
        </p:txBody>
      </p:sp>
      <p:sp>
        <p:nvSpPr>
          <p:cNvPr id="5" name="Segnaposto numero diapositiva 4"/>
          <p:cNvSpPr>
            <a:spLocks noGrp="1"/>
          </p:cNvSpPr>
          <p:nvPr>
            <p:ph type="sldNum" sz="quarter" idx="12"/>
          </p:nvPr>
        </p:nvSpPr>
        <p:spPr/>
        <p:txBody>
          <a:bodyPr/>
          <a:lstStyle/>
          <a:p>
            <a:fld id="{C842C96A-2090-4052-84BC-BF6EF5A815B6}" type="slidenum">
              <a:rPr lang="it-IT" smtClean="0"/>
              <a:pPr/>
              <a:t>46</a:t>
            </a:fld>
            <a:endParaRPr lang="it-IT"/>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Segnaposto contenuto 11"/>
          <p:cNvSpPr>
            <a:spLocks noGrp="1"/>
          </p:cNvSpPr>
          <p:nvPr>
            <p:ph idx="1"/>
          </p:nvPr>
        </p:nvSpPr>
        <p:spPr>
          <a:xfrm>
            <a:off x="214282" y="1428736"/>
            <a:ext cx="8686800" cy="4929222"/>
          </a:xfrm>
        </p:spPr>
        <p:txBody>
          <a:bodyPr>
            <a:normAutofit fontScale="70000" lnSpcReduction="20000"/>
          </a:bodyPr>
          <a:lstStyle/>
          <a:p>
            <a:r>
              <a:rPr lang="it-IT" dirty="0" smtClean="0"/>
              <a:t>Cantor, durante la seconda metà della sua vita, soffrì di attacchi di depressione, che compromisero seriamente la sua abilità di matematico e lo costrinsero a ripetuti ricoveri. La scoperta del </a:t>
            </a:r>
            <a:r>
              <a:rPr lang="it-IT" b="1" dirty="0" smtClean="0">
                <a:hlinkClick r:id="rId3" action="ppaction://hlinkpres?slideindex=1&amp;slidetitle="/>
              </a:rPr>
              <a:t>paradosso di Russell </a:t>
            </a:r>
            <a:r>
              <a:rPr lang="it-IT" dirty="0" smtClean="0"/>
              <a:t>lo portò a una crisi nervosa da cui non si seppe più riprendere.</a:t>
            </a:r>
            <a:endParaRPr lang="it-IT" baseline="30000" dirty="0" smtClean="0"/>
          </a:p>
          <a:p>
            <a:r>
              <a:rPr lang="it-IT" dirty="0" smtClean="0"/>
              <a:t>Cominciò allora a leggere testi di letteratura e di religione, in cui sviluppò il suo concetto d'infinito assoluto che identificò con Dio. </a:t>
            </a:r>
          </a:p>
          <a:p>
            <a:r>
              <a:rPr lang="it-IT" dirty="0" smtClean="0"/>
              <a:t>Egli scrisse:</a:t>
            </a:r>
          </a:p>
          <a:p>
            <a:pPr algn="ctr">
              <a:buNone/>
            </a:pPr>
            <a:r>
              <a:rPr lang="it-IT" b="1" dirty="0" smtClean="0"/>
              <a:t>«</a:t>
            </a:r>
            <a:r>
              <a:rPr lang="it-IT" i="1" dirty="0" smtClean="0"/>
              <a:t> L'infinito attuale si presenta in tre contesti: in primo luogo quando si realizza nella forma più completa, in un'essenza mistica completamente indipendente, in </a:t>
            </a:r>
            <a:r>
              <a:rPr lang="it-IT" i="1" dirty="0" err="1" smtClean="0"/>
              <a:t>Deo</a:t>
            </a:r>
            <a:r>
              <a:rPr lang="it-IT" i="1" dirty="0" smtClean="0"/>
              <a:t>, che io chiamo Infinito Assoluto o, semplicemente, Assoluto; in secondo luogo quando si realizza nel mondo contingente, creato; in terzo luogo quando la mente lo coglie in </a:t>
            </a:r>
            <a:r>
              <a:rPr lang="it-IT" i="1" dirty="0" err="1" smtClean="0"/>
              <a:t>abstracto</a:t>
            </a:r>
            <a:r>
              <a:rPr lang="it-IT" i="1" dirty="0" smtClean="0"/>
              <a:t> come una grandezza, un numero o un tipo di ordine matematico</a:t>
            </a:r>
            <a:r>
              <a:rPr lang="it-IT" b="1" dirty="0" smtClean="0"/>
              <a:t>».</a:t>
            </a:r>
            <a:r>
              <a:rPr lang="it-IT" dirty="0" smtClean="0"/>
              <a:t> </a:t>
            </a:r>
          </a:p>
          <a:p>
            <a:r>
              <a:rPr lang="it-IT" dirty="0" smtClean="0"/>
              <a:t>Impoveritosi durante la prima guerra mondiale, morì ad Halle dove era ricoverato in un ospedale psichiatrico.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tx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47</a:t>
            </a:fld>
            <a:endParaRPr lang="it-IT"/>
          </a:p>
        </p:txBody>
      </p:sp>
      <p:sp>
        <p:nvSpPr>
          <p:cNvPr id="7" name="Titolo 6"/>
          <p:cNvSpPr>
            <a:spLocks noGrp="1"/>
          </p:cNvSpPr>
          <p:nvPr>
            <p:ph type="title"/>
          </p:nvPr>
        </p:nvSpPr>
        <p:spPr>
          <a:xfrm>
            <a:off x="214282" y="2357430"/>
            <a:ext cx="8686800" cy="1184825"/>
          </a:xfrm>
        </p:spPr>
        <p:txBody>
          <a:bodyPr>
            <a:normAutofit/>
          </a:bodyPr>
          <a:lstStyle/>
          <a:p>
            <a:pPr algn="ctr"/>
            <a:r>
              <a:rPr lang="it-IT" sz="6600" dirty="0" smtClean="0">
                <a:solidFill>
                  <a:srgbClr val="336600"/>
                </a:solidFill>
              </a:rPr>
              <a:t>Il logicismo</a:t>
            </a:r>
            <a:endParaRPr lang="it-IT" sz="6600" dirty="0">
              <a:solidFill>
                <a:srgbClr val="3366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500034" y="5929330"/>
            <a:ext cx="8458200" cy="520700"/>
          </a:xfrm>
        </p:spPr>
        <p:txBody>
          <a:bodyPr>
            <a:normAutofit/>
          </a:bodyPr>
          <a:lstStyle/>
          <a:p>
            <a:r>
              <a:rPr lang="it-IT" sz="2800" dirty="0" smtClean="0">
                <a:solidFill>
                  <a:srgbClr val="336600"/>
                </a:solidFill>
              </a:rPr>
              <a:t>La </a:t>
            </a:r>
            <a:r>
              <a:rPr lang="it-IT" sz="2800" dirty="0" err="1" smtClean="0">
                <a:solidFill>
                  <a:srgbClr val="336600"/>
                </a:solidFill>
              </a:rPr>
              <a:t>logicizzazione</a:t>
            </a:r>
            <a:r>
              <a:rPr lang="it-IT" sz="2800" dirty="0" smtClean="0">
                <a:solidFill>
                  <a:srgbClr val="336600"/>
                </a:solidFill>
              </a:rPr>
              <a:t> della matematica</a:t>
            </a:r>
            <a:endParaRPr lang="it-IT" sz="2800" dirty="0">
              <a:solidFill>
                <a:srgbClr val="336600"/>
              </a:solidFill>
            </a:endParaRPr>
          </a:p>
        </p:txBody>
      </p:sp>
      <p:sp>
        <p:nvSpPr>
          <p:cNvPr id="9" name="Segnaposto testo 8"/>
          <p:cNvSpPr>
            <a:spLocks noGrp="1"/>
          </p:cNvSpPr>
          <p:nvPr>
            <p:ph type="body" idx="2"/>
          </p:nvPr>
        </p:nvSpPr>
        <p:spPr>
          <a:xfrm>
            <a:off x="285720" y="571480"/>
            <a:ext cx="5929354" cy="5143536"/>
          </a:xfrm>
        </p:spPr>
        <p:txBody>
          <a:bodyPr>
            <a:noAutofit/>
          </a:bodyPr>
          <a:lstStyle/>
          <a:p>
            <a:r>
              <a:rPr lang="it-IT" sz="2000" dirty="0" smtClean="0"/>
              <a:t>Un altro grande logico e matematico che opera alla fine del XIX secolo è il tedesco </a:t>
            </a:r>
            <a:r>
              <a:rPr lang="it-IT" sz="2000" b="1" dirty="0" err="1" smtClean="0"/>
              <a:t>Gottlob</a:t>
            </a:r>
            <a:r>
              <a:rPr lang="it-IT" sz="2000" b="1" dirty="0" smtClean="0"/>
              <a:t> </a:t>
            </a:r>
            <a:r>
              <a:rPr lang="it-IT" sz="2000" b="1" dirty="0" err="1" smtClean="0"/>
              <a:t>Frege</a:t>
            </a:r>
            <a:r>
              <a:rPr lang="it-IT" sz="2000" b="1" dirty="0" smtClean="0"/>
              <a:t> </a:t>
            </a:r>
            <a:r>
              <a:rPr lang="it-IT" sz="2000" dirty="0" smtClean="0"/>
              <a:t>(1848-1925).</a:t>
            </a:r>
          </a:p>
          <a:p>
            <a:r>
              <a:rPr lang="it-IT" sz="2000" dirty="0" err="1" smtClean="0"/>
              <a:t>Frege</a:t>
            </a:r>
            <a:r>
              <a:rPr lang="it-IT" sz="2000" dirty="0" smtClean="0"/>
              <a:t> si propone di andare oltre la stessa </a:t>
            </a:r>
            <a:r>
              <a:rPr lang="it-IT" sz="2000" dirty="0" err="1" smtClean="0"/>
              <a:t>aritmetizzazione</a:t>
            </a:r>
            <a:r>
              <a:rPr lang="it-IT" sz="2000" dirty="0" smtClean="0"/>
              <a:t> dell’analisi attuata dai matematici ottocenteschi, risolvendo l’aritmetica in qualcosa di ancor più originario. </a:t>
            </a:r>
          </a:p>
          <a:p>
            <a:r>
              <a:rPr lang="it-IT" sz="2000" dirty="0" smtClean="0"/>
              <a:t>Con la “</a:t>
            </a:r>
            <a:r>
              <a:rPr lang="it-IT" sz="2000" b="1" dirty="0" err="1" smtClean="0"/>
              <a:t>logicizzazione</a:t>
            </a:r>
            <a:r>
              <a:rPr lang="it-IT" sz="2000" b="1" dirty="0" smtClean="0"/>
              <a:t> della matematica</a:t>
            </a:r>
            <a:r>
              <a:rPr lang="it-IT" sz="2000" dirty="0" smtClean="0"/>
              <a:t>” (o “</a:t>
            </a:r>
            <a:r>
              <a:rPr lang="it-IT" sz="2000" b="1" dirty="0" smtClean="0"/>
              <a:t>logicismo</a:t>
            </a:r>
            <a:r>
              <a:rPr lang="it-IT" sz="2000" dirty="0" smtClean="0"/>
              <a:t>”), </a:t>
            </a:r>
            <a:r>
              <a:rPr lang="it-IT" sz="2000" dirty="0" err="1" smtClean="0"/>
              <a:t>Frege</a:t>
            </a:r>
            <a:r>
              <a:rPr lang="it-IT" sz="2000" dirty="0" smtClean="0"/>
              <a:t> intende definire il concetto aritmetico di numero naturale in termini puramente logici, così da ricondurre l’intero edificio della matematica alla logica.</a:t>
            </a:r>
          </a:p>
          <a:p>
            <a:r>
              <a:rPr lang="it-IT" sz="2000" dirty="0" smtClean="0"/>
              <a:t>Per realizzare un simile disegno, elabora una nuova forma di logica (esposta nell’</a:t>
            </a:r>
            <a:r>
              <a:rPr lang="it-IT" sz="2000" i="1" dirty="0" smtClean="0"/>
              <a:t>Ideografia</a:t>
            </a:r>
            <a:r>
              <a:rPr lang="it-IT" sz="2000" dirty="0" smtClean="0"/>
              <a:t> del 1879) adatta a descrivere e coordinare in modo sistematico la realtà matematica.</a:t>
            </a:r>
            <a:endParaRPr lang="it-IT" sz="2000" dirty="0"/>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48</a:t>
            </a:fld>
            <a:endParaRPr lang="it-IT"/>
          </a:p>
        </p:txBody>
      </p:sp>
      <p:pic>
        <p:nvPicPr>
          <p:cNvPr id="10" name="Picture 2"/>
          <p:cNvPicPr>
            <a:picLocks noGrp="1" noChangeAspect="1" noChangeArrowheads="1"/>
          </p:cNvPicPr>
          <p:nvPr>
            <p:ph sz="half" idx="1"/>
          </p:nvPr>
        </p:nvPicPr>
        <p:blipFill>
          <a:blip r:embed="rId3" cstate="print"/>
          <a:srcRect/>
          <a:stretch>
            <a:fillRect/>
          </a:stretch>
        </p:blipFill>
        <p:spPr bwMode="auto">
          <a:xfrm>
            <a:off x="6286512" y="1071546"/>
            <a:ext cx="2589235" cy="370731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rPr>
              <a:t>Il platonismo matematico</a:t>
            </a:r>
            <a:endParaRPr lang="it-IT" sz="2800" dirty="0">
              <a:solidFill>
                <a:srgbClr val="336600"/>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49</a:t>
            </a:fld>
            <a:endParaRPr lang="it-IT"/>
          </a:p>
        </p:txBody>
      </p:sp>
      <p:sp>
        <p:nvSpPr>
          <p:cNvPr id="8" name="Segnaposto contenuto 7"/>
          <p:cNvSpPr>
            <a:spLocks noGrp="1"/>
          </p:cNvSpPr>
          <p:nvPr>
            <p:ph idx="1"/>
          </p:nvPr>
        </p:nvSpPr>
        <p:spPr>
          <a:xfrm>
            <a:off x="304800" y="1554162"/>
            <a:ext cx="5838836" cy="4525963"/>
          </a:xfrm>
        </p:spPr>
        <p:txBody>
          <a:bodyPr>
            <a:normAutofit fontScale="77500" lnSpcReduction="20000"/>
          </a:bodyPr>
          <a:lstStyle/>
          <a:p>
            <a:r>
              <a:rPr lang="it-IT" dirty="0" smtClean="0"/>
              <a:t>Se le </a:t>
            </a:r>
            <a:r>
              <a:rPr lang="it-IT" b="1" dirty="0" smtClean="0"/>
              <a:t>verità aritmetiche </a:t>
            </a:r>
            <a:r>
              <a:rPr lang="it-IT" dirty="0" smtClean="0"/>
              <a:t>sono riducibili a teoremi logici, tali verità risultano </a:t>
            </a:r>
            <a:r>
              <a:rPr lang="it-IT" b="1" dirty="0" smtClean="0"/>
              <a:t>analitiche a priori </a:t>
            </a:r>
            <a:r>
              <a:rPr lang="it-IT" dirty="0" smtClean="0"/>
              <a:t>come quelle della logica, contrariamente a ciò che pensava </a:t>
            </a:r>
            <a:r>
              <a:rPr lang="it-IT" b="1" dirty="0" smtClean="0"/>
              <a:t>Immanuel </a:t>
            </a:r>
            <a:r>
              <a:rPr lang="it-IT" b="1" dirty="0" err="1" smtClean="0"/>
              <a:t>Kant</a:t>
            </a:r>
            <a:r>
              <a:rPr lang="it-IT" b="1" dirty="0" smtClean="0"/>
              <a:t> </a:t>
            </a:r>
            <a:r>
              <a:rPr lang="it-IT" dirty="0" smtClean="0"/>
              <a:t>(1724-1804), secondo il quale le </a:t>
            </a:r>
            <a:r>
              <a:rPr lang="it-IT" b="1" dirty="0" smtClean="0"/>
              <a:t>proposizioni aritmetiche</a:t>
            </a:r>
            <a:r>
              <a:rPr lang="it-IT" dirty="0" smtClean="0"/>
              <a:t> sarebbero, invece, dei </a:t>
            </a:r>
            <a:r>
              <a:rPr lang="it-IT" b="1" dirty="0" smtClean="0"/>
              <a:t>giudizi sintetici a priori</a:t>
            </a:r>
            <a:r>
              <a:rPr lang="it-IT" dirty="0" smtClean="0"/>
              <a:t>. </a:t>
            </a:r>
          </a:p>
          <a:p>
            <a:r>
              <a:rPr lang="it-IT" dirty="0" smtClean="0"/>
              <a:t>Inoltre, per </a:t>
            </a:r>
            <a:r>
              <a:rPr lang="it-IT" b="1" dirty="0" err="1" smtClean="0"/>
              <a:t>Frege</a:t>
            </a:r>
            <a:r>
              <a:rPr lang="it-IT" dirty="0" smtClean="0"/>
              <a:t> (che condivide una concezione filosofica di tipo </a:t>
            </a:r>
            <a:r>
              <a:rPr lang="it-IT" b="1" dirty="0" smtClean="0"/>
              <a:t>platonico</a:t>
            </a:r>
            <a:r>
              <a:rPr lang="it-IT" dirty="0" smtClean="0"/>
              <a:t>), gli enti logico-matematici quali i numeri esistono come oggetti ideali, indipendentemente da qualsiasi atto soggettivo del pensiero.</a:t>
            </a:r>
          </a:p>
        </p:txBody>
      </p:sp>
      <p:pic>
        <p:nvPicPr>
          <p:cNvPr id="1026" name="Picture 2"/>
          <p:cNvPicPr>
            <a:picLocks noChangeAspect="1" noChangeArrowheads="1"/>
          </p:cNvPicPr>
          <p:nvPr/>
        </p:nvPicPr>
        <p:blipFill>
          <a:blip r:embed="rId3" cstate="print"/>
          <a:srcRect/>
          <a:stretch>
            <a:fillRect/>
          </a:stretch>
        </p:blipFill>
        <p:spPr bwMode="auto">
          <a:xfrm>
            <a:off x="6143636" y="1785926"/>
            <a:ext cx="2800350" cy="3533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Le geometrie non euclidee</a:t>
            </a:r>
            <a:endParaRPr lang="it-IT" dirty="0"/>
          </a:p>
        </p:txBody>
      </p:sp>
      <p:sp>
        <p:nvSpPr>
          <p:cNvPr id="9" name="Segnaposto contenuto 8"/>
          <p:cNvSpPr>
            <a:spLocks noGrp="1"/>
          </p:cNvSpPr>
          <p:nvPr>
            <p:ph idx="1"/>
          </p:nvPr>
        </p:nvSpPr>
        <p:spPr/>
        <p:txBody>
          <a:bodyPr/>
          <a:lstStyle/>
          <a:p>
            <a:r>
              <a:rPr lang="it-IT" dirty="0" smtClean="0"/>
              <a:t>Per comprendere che cosa siano le geometrie non euclidee, bisogna ricordare i caratteri essenziali degli </a:t>
            </a:r>
            <a:r>
              <a:rPr lang="it-IT" i="1" dirty="0" smtClean="0"/>
              <a:t>Elementi</a:t>
            </a:r>
            <a:r>
              <a:rPr lang="it-IT" dirty="0" smtClean="0"/>
              <a:t> di </a:t>
            </a:r>
            <a:r>
              <a:rPr lang="it-IT" b="1" dirty="0" smtClean="0"/>
              <a:t>Euclide</a:t>
            </a:r>
            <a:endParaRPr lang="it-IT" b="1"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5</a:t>
            </a:fld>
            <a:endParaRPr lang="it-IT"/>
          </a:p>
        </p:txBody>
      </p:sp>
      <p:pic>
        <p:nvPicPr>
          <p:cNvPr id="2050" name="Picture 2"/>
          <p:cNvPicPr>
            <a:picLocks noChangeAspect="1" noChangeArrowheads="1"/>
          </p:cNvPicPr>
          <p:nvPr/>
        </p:nvPicPr>
        <p:blipFill>
          <a:blip r:embed="rId2" cstate="print"/>
          <a:srcRect/>
          <a:stretch>
            <a:fillRect/>
          </a:stretch>
        </p:blipFill>
        <p:spPr bwMode="auto">
          <a:xfrm>
            <a:off x="3000364" y="3286124"/>
            <a:ext cx="2667000" cy="32385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rPr>
              <a:t>Il platonismo matematico</a:t>
            </a:r>
            <a:endParaRPr lang="it-IT" sz="2800" dirty="0">
              <a:solidFill>
                <a:srgbClr val="336600"/>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50</a:t>
            </a:fld>
            <a:endParaRPr lang="it-IT"/>
          </a:p>
        </p:txBody>
      </p:sp>
      <p:sp>
        <p:nvSpPr>
          <p:cNvPr id="8" name="Segnaposto contenuto 7"/>
          <p:cNvSpPr>
            <a:spLocks noGrp="1"/>
          </p:cNvSpPr>
          <p:nvPr>
            <p:ph idx="1"/>
          </p:nvPr>
        </p:nvSpPr>
        <p:spPr>
          <a:xfrm>
            <a:off x="304800" y="1554162"/>
            <a:ext cx="8196290" cy="4525963"/>
          </a:xfrm>
        </p:spPr>
        <p:txBody>
          <a:bodyPr>
            <a:normAutofit/>
          </a:bodyPr>
          <a:lstStyle/>
          <a:p>
            <a:r>
              <a:rPr lang="it-IT" dirty="0" smtClean="0"/>
              <a:t>In altre parole, tali enti non devono essere confusi con le rappresentazioni soggettive che ciascun uomo se ne forma, poiché essi esistono in sé, essendo scoperti e non inventati dagli uomini.</a:t>
            </a: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rPr>
              <a:t>La definizione di numero naturale - 1</a:t>
            </a:r>
            <a:endParaRPr lang="it-IT" sz="2800" dirty="0">
              <a:solidFill>
                <a:srgbClr val="336600"/>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51</a:t>
            </a:fld>
            <a:endParaRPr lang="it-IT"/>
          </a:p>
        </p:txBody>
      </p:sp>
      <p:sp>
        <p:nvSpPr>
          <p:cNvPr id="8" name="Segnaposto contenuto 7"/>
          <p:cNvSpPr>
            <a:spLocks noGrp="1"/>
          </p:cNvSpPr>
          <p:nvPr>
            <p:ph idx="1"/>
          </p:nvPr>
        </p:nvSpPr>
        <p:spPr>
          <a:xfrm>
            <a:off x="304800" y="1554162"/>
            <a:ext cx="8196290" cy="4525963"/>
          </a:xfrm>
        </p:spPr>
        <p:txBody>
          <a:bodyPr>
            <a:normAutofit fontScale="85000" lnSpcReduction="10000"/>
          </a:bodyPr>
          <a:lstStyle/>
          <a:p>
            <a:r>
              <a:rPr lang="it-IT" b="1" dirty="0" err="1" smtClean="0"/>
              <a:t>Frege</a:t>
            </a:r>
            <a:r>
              <a:rPr lang="it-IT" dirty="0" smtClean="0"/>
              <a:t>, nei </a:t>
            </a:r>
            <a:r>
              <a:rPr lang="it-IT" i="1" dirty="0" smtClean="0"/>
              <a:t>Fondamenti dell’aritmetica </a:t>
            </a:r>
            <a:r>
              <a:rPr lang="it-IT" dirty="0" smtClean="0"/>
              <a:t>(1884) e nei due volumi dei </a:t>
            </a:r>
            <a:r>
              <a:rPr lang="it-IT" i="1" dirty="0" smtClean="0"/>
              <a:t>Principi dell’aritmetica </a:t>
            </a:r>
            <a:r>
              <a:rPr lang="it-IT" dirty="0" smtClean="0"/>
              <a:t>(1893 e 1903), riesce a definire la nozione di numero naturale in termini logici.</a:t>
            </a:r>
          </a:p>
          <a:p>
            <a:r>
              <a:rPr lang="it-IT" dirty="0" smtClean="0"/>
              <a:t>In particolare, per tale definizione, egli si serve dei concetti logici di “</a:t>
            </a:r>
            <a:r>
              <a:rPr lang="it-IT" b="1" dirty="0" smtClean="0"/>
              <a:t>classe</a:t>
            </a:r>
            <a:r>
              <a:rPr lang="it-IT" dirty="0" smtClean="0"/>
              <a:t>”, vale a dire insieme, e di “</a:t>
            </a:r>
            <a:r>
              <a:rPr lang="it-IT" b="1" dirty="0" err="1" smtClean="0"/>
              <a:t>equinumerosità</a:t>
            </a:r>
            <a:r>
              <a:rPr lang="it-IT" dirty="0" smtClean="0"/>
              <a:t>”, una relazione che sussiste fra due classi quando è possibile stabilire fra di esse una corrispondenza biunivoca, cioè quando a ogni elemento dell’una si può far corrispondere uno e un solo elemento dell’altra e viceversa.</a:t>
            </a:r>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rPr>
              <a:t>La definizione di numero naturale - 2</a:t>
            </a:r>
            <a:endParaRPr lang="it-IT" sz="2800" dirty="0">
              <a:solidFill>
                <a:srgbClr val="336600"/>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52</a:t>
            </a:fld>
            <a:endParaRPr lang="it-IT"/>
          </a:p>
        </p:txBody>
      </p:sp>
      <p:sp>
        <p:nvSpPr>
          <p:cNvPr id="8" name="Segnaposto contenuto 7"/>
          <p:cNvSpPr>
            <a:spLocks noGrp="1"/>
          </p:cNvSpPr>
          <p:nvPr>
            <p:ph idx="1"/>
          </p:nvPr>
        </p:nvSpPr>
        <p:spPr>
          <a:xfrm>
            <a:off x="304800" y="1554162"/>
            <a:ext cx="8196290" cy="4525963"/>
          </a:xfrm>
        </p:spPr>
        <p:txBody>
          <a:bodyPr>
            <a:normAutofit/>
          </a:bodyPr>
          <a:lstStyle/>
          <a:p>
            <a:r>
              <a:rPr lang="it-IT" dirty="0" smtClean="0"/>
              <a:t>In sostanza, il numero di una certa classe A si può definire come “</a:t>
            </a:r>
            <a:r>
              <a:rPr lang="it-IT" i="1" dirty="0" smtClean="0"/>
              <a:t>la classe di tutte le classi </a:t>
            </a:r>
            <a:r>
              <a:rPr lang="it-IT" i="1" dirty="0" err="1" smtClean="0"/>
              <a:t>equinumerose</a:t>
            </a:r>
            <a:r>
              <a:rPr lang="it-IT" i="1" dirty="0" smtClean="0"/>
              <a:t> ad A</a:t>
            </a:r>
            <a:r>
              <a:rPr lang="it-IT" dirty="0" smtClean="0"/>
              <a:t>”.</a:t>
            </a:r>
          </a:p>
          <a:p>
            <a:r>
              <a:rPr lang="it-IT" dirty="0" smtClean="0"/>
              <a:t>Per esempio, il numero di una coppia, cioè il 2, è la classe di tutte le coppie esistenti, il numero 3 è la classe di tutti i terzetti, il numero 4 è la classe di tutti i quartetti, e così via.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rPr>
              <a:t>La definizione di numero naturale - 3</a:t>
            </a:r>
            <a:endParaRPr lang="it-IT" sz="2800" dirty="0">
              <a:solidFill>
                <a:srgbClr val="336600"/>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53</a:t>
            </a:fld>
            <a:endParaRPr lang="it-IT"/>
          </a:p>
        </p:txBody>
      </p:sp>
      <p:sp>
        <p:nvSpPr>
          <p:cNvPr id="8" name="Segnaposto contenuto 7"/>
          <p:cNvSpPr>
            <a:spLocks noGrp="1"/>
          </p:cNvSpPr>
          <p:nvPr>
            <p:ph idx="1"/>
          </p:nvPr>
        </p:nvSpPr>
        <p:spPr>
          <a:xfrm>
            <a:off x="304800" y="1554162"/>
            <a:ext cx="8196290" cy="4525963"/>
          </a:xfrm>
        </p:spPr>
        <p:txBody>
          <a:bodyPr>
            <a:normAutofit fontScale="92500" lnSpcReduction="10000"/>
          </a:bodyPr>
          <a:lstStyle/>
          <a:p>
            <a:r>
              <a:rPr lang="it-IT" dirty="0" smtClean="0"/>
              <a:t>Secondo </a:t>
            </a:r>
            <a:r>
              <a:rPr lang="it-IT" dirty="0" err="1" smtClean="0"/>
              <a:t>Frege</a:t>
            </a:r>
            <a:r>
              <a:rPr lang="it-IT" dirty="0" smtClean="0"/>
              <a:t>, un numero particolare non si identifica con alcun complesso di termini che hanno quel numero.</a:t>
            </a:r>
          </a:p>
          <a:p>
            <a:r>
              <a:rPr lang="it-IT" dirty="0" smtClean="0"/>
              <a:t>Il numero 3 non si identifica con il terzetto costituito da Tizio, Caio e Sempronio, ma corrisponde alla classe di tutte le classi che sono in corrispondenza biunivoca con tale terzetto. </a:t>
            </a:r>
          </a:p>
          <a:p>
            <a:r>
              <a:rPr lang="it-IT" dirty="0" smtClean="0"/>
              <a:t>Un numero determinato è, dunque, una </a:t>
            </a:r>
            <a:r>
              <a:rPr lang="it-IT" b="1" dirty="0" smtClean="0"/>
              <a:t>classe di classi</a:t>
            </a:r>
            <a:r>
              <a:rPr lang="it-IT" dirty="0" smtClean="0"/>
              <a:t>, una pluralità di pluralità.</a:t>
            </a:r>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rPr>
              <a:t>L’antinomia di Russell</a:t>
            </a:r>
            <a:endParaRPr lang="it-IT" sz="2800" dirty="0">
              <a:solidFill>
                <a:srgbClr val="336600"/>
              </a:solidFill>
            </a:endParaRPr>
          </a:p>
        </p:txBody>
      </p:sp>
      <p:sp>
        <p:nvSpPr>
          <p:cNvPr id="10" name="Segnaposto testo 9"/>
          <p:cNvSpPr>
            <a:spLocks noGrp="1"/>
          </p:cNvSpPr>
          <p:nvPr>
            <p:ph type="body" idx="2"/>
          </p:nvPr>
        </p:nvSpPr>
        <p:spPr>
          <a:xfrm>
            <a:off x="214282" y="1214422"/>
            <a:ext cx="4000528" cy="3714776"/>
          </a:xfrm>
        </p:spPr>
        <p:txBody>
          <a:bodyPr>
            <a:normAutofit/>
          </a:bodyPr>
          <a:lstStyle/>
          <a:p>
            <a:r>
              <a:rPr lang="it-IT" sz="2800" dirty="0" smtClean="0"/>
              <a:t>L’impostazione </a:t>
            </a:r>
            <a:r>
              <a:rPr lang="it-IT" sz="2800" dirty="0" err="1" smtClean="0"/>
              <a:t>fregeana</a:t>
            </a:r>
            <a:r>
              <a:rPr lang="it-IT" sz="2800" dirty="0" smtClean="0"/>
              <a:t> subisce, tuttavia, una battuta d’arresto in seguito a una scoperta realizzata, nel 1902, dal giovane logico inglese </a:t>
            </a:r>
            <a:r>
              <a:rPr lang="it-IT" sz="2800" b="1" dirty="0" err="1" smtClean="0"/>
              <a:t>Bertand</a:t>
            </a:r>
            <a:r>
              <a:rPr lang="it-IT" sz="2800" b="1" dirty="0" smtClean="0"/>
              <a:t> Russell </a:t>
            </a:r>
            <a:r>
              <a:rPr lang="it-IT" sz="2800" dirty="0" smtClean="0"/>
              <a:t>(1872 – 1970).</a:t>
            </a:r>
            <a:endParaRPr lang="it-IT" sz="2800" dirty="0"/>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54</a:t>
            </a:fld>
            <a:endParaRPr lang="it-IT"/>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4857752" y="857232"/>
            <a:ext cx="3714776" cy="463991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hlinkClick r:id="rId3" action="ppaction://hlinkpres?slideindex=1&amp;slidetitle="/>
              </a:rPr>
              <a:t>L’antinomia di </a:t>
            </a:r>
            <a:r>
              <a:rPr lang="it-IT" sz="2800" dirty="0" err="1" smtClean="0">
                <a:solidFill>
                  <a:srgbClr val="336600"/>
                </a:solidFill>
                <a:hlinkClick r:id="rId3" action="ppaction://hlinkpres?slideindex=1&amp;slidetitle="/>
              </a:rPr>
              <a:t>russell</a:t>
            </a:r>
            <a:endParaRPr lang="it-IT" sz="2800" dirty="0">
              <a:solidFill>
                <a:srgbClr val="336600"/>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55</a:t>
            </a:fld>
            <a:endParaRPr lang="it-IT"/>
          </a:p>
        </p:txBody>
      </p:sp>
      <p:sp>
        <p:nvSpPr>
          <p:cNvPr id="8" name="Segnaposto contenuto 7"/>
          <p:cNvSpPr>
            <a:spLocks noGrp="1"/>
          </p:cNvSpPr>
          <p:nvPr>
            <p:ph idx="1"/>
          </p:nvPr>
        </p:nvSpPr>
        <p:spPr>
          <a:xfrm>
            <a:off x="304800" y="1554162"/>
            <a:ext cx="8196290" cy="4946672"/>
          </a:xfrm>
        </p:spPr>
        <p:txBody>
          <a:bodyPr>
            <a:normAutofit fontScale="85000" lnSpcReduction="20000"/>
          </a:bodyPr>
          <a:lstStyle/>
          <a:p>
            <a:r>
              <a:rPr lang="it-IT" dirty="0" smtClean="0"/>
              <a:t>Russell, analizzando l’opera di </a:t>
            </a:r>
            <a:r>
              <a:rPr lang="it-IT" dirty="0" err="1" smtClean="0"/>
              <a:t>Frege</a:t>
            </a:r>
            <a:r>
              <a:rPr lang="it-IT" dirty="0" smtClean="0"/>
              <a:t>, dimostra che dal suo sistema è possibile ricavare un’</a:t>
            </a:r>
            <a:r>
              <a:rPr lang="it-IT" b="1" dirty="0" smtClean="0"/>
              <a:t>antinomia</a:t>
            </a:r>
            <a:r>
              <a:rPr lang="it-IT" dirty="0" smtClean="0"/>
              <a:t>, cioè una contraddizione, legata al concetto di “classe”.</a:t>
            </a:r>
          </a:p>
          <a:p>
            <a:r>
              <a:rPr lang="it-IT" dirty="0" smtClean="0"/>
              <a:t>In particolare, l’antinomia nasce se ci si chiede se la classe R di tutte le classi che non contengono se stesse come elemento è o no membro di se stessa.</a:t>
            </a:r>
          </a:p>
          <a:p>
            <a:r>
              <a:rPr lang="it-IT" dirty="0" smtClean="0"/>
              <a:t>Infatti, se si dice che R appartiene a se stessa, R rientra nelle classi che non sono membri di se stesse. Se invece si dice che R non appartiene a se stessa, allora risulta appartenere a se stessa. Comunque si risponda, si cade in contraddizione.</a:t>
            </a:r>
            <a:endParaRPr lang="it-IT"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rPr>
              <a:t>La crisi dei fondamenti della matematica</a:t>
            </a:r>
            <a:endParaRPr lang="it-IT" sz="2800" dirty="0">
              <a:solidFill>
                <a:srgbClr val="336600"/>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56</a:t>
            </a:fld>
            <a:endParaRPr lang="it-IT"/>
          </a:p>
        </p:txBody>
      </p:sp>
      <p:sp>
        <p:nvSpPr>
          <p:cNvPr id="8" name="Segnaposto contenuto 7"/>
          <p:cNvSpPr>
            <a:spLocks noGrp="1"/>
          </p:cNvSpPr>
          <p:nvPr>
            <p:ph idx="1"/>
          </p:nvPr>
        </p:nvSpPr>
        <p:spPr>
          <a:xfrm>
            <a:off x="304800" y="1554162"/>
            <a:ext cx="8196290" cy="4525963"/>
          </a:xfrm>
        </p:spPr>
        <p:txBody>
          <a:bodyPr>
            <a:normAutofit fontScale="85000" lnSpcReduction="20000"/>
          </a:bodyPr>
          <a:lstStyle/>
          <a:p>
            <a:r>
              <a:rPr lang="it-IT" dirty="0" smtClean="0"/>
              <a:t>L’antinomia scoperta da Russell apre ufficialmente la cosiddetta “</a:t>
            </a:r>
            <a:r>
              <a:rPr lang="it-IT" b="1" dirty="0" smtClean="0"/>
              <a:t>crisi dei fondamenti della matematica</a:t>
            </a:r>
            <a:r>
              <a:rPr lang="it-IT" dirty="0" smtClean="0"/>
              <a:t>” e getta i filosofi della matematica in uno stato di disorientamento paragonabile a quello in cui si sono trovati i pitagorici dopo la scoperta dell’incommensurabilità del lato con la diagonale di un quadrato. </a:t>
            </a:r>
          </a:p>
          <a:p>
            <a:r>
              <a:rPr lang="it-IT" dirty="0" smtClean="0"/>
              <a:t>Tant’è vero che </a:t>
            </a:r>
            <a:r>
              <a:rPr lang="it-IT" dirty="0" err="1" smtClean="0"/>
              <a:t>Frege</a:t>
            </a:r>
            <a:r>
              <a:rPr lang="it-IT" dirty="0" smtClean="0"/>
              <a:t>, annientato dalla scoperta di Russell, decide di abbandonare il suo programma </a:t>
            </a:r>
            <a:r>
              <a:rPr lang="it-IT" dirty="0" err="1" smtClean="0"/>
              <a:t>fondazionale</a:t>
            </a:r>
            <a:r>
              <a:rPr lang="it-IT" dirty="0" smtClean="0"/>
              <a:t> di stampo logicista: sembra, infatti, impossibile definire i numeri in termini di classi, dal momento che le classi stesse si rivelano foriere di contraddizioni.</a:t>
            </a:r>
            <a:endParaRPr lang="it-IT"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rgbClr val="336600"/>
                </a:solidFill>
              </a:rPr>
              <a:t>La teoria dei tipi - 1</a:t>
            </a:r>
            <a:endParaRPr lang="it-IT" sz="2800" dirty="0">
              <a:solidFill>
                <a:srgbClr val="336600"/>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57</a:t>
            </a:fld>
            <a:endParaRPr lang="it-IT"/>
          </a:p>
        </p:txBody>
      </p:sp>
      <p:sp>
        <p:nvSpPr>
          <p:cNvPr id="8" name="Segnaposto contenuto 7"/>
          <p:cNvSpPr>
            <a:spLocks noGrp="1"/>
          </p:cNvSpPr>
          <p:nvPr>
            <p:ph idx="1"/>
          </p:nvPr>
        </p:nvSpPr>
        <p:spPr>
          <a:xfrm>
            <a:off x="304800" y="1554162"/>
            <a:ext cx="8196290" cy="4525963"/>
          </a:xfrm>
        </p:spPr>
        <p:txBody>
          <a:bodyPr>
            <a:normAutofit fontScale="92500" lnSpcReduction="10000"/>
          </a:bodyPr>
          <a:lstStyle/>
          <a:p>
            <a:r>
              <a:rPr lang="it-IT" dirty="0" smtClean="0"/>
              <a:t>Tuttavia, Russell è convinto della sostanziale sensatezza del logicismo, e non intende rassegnarsi di fronte a questa difficoltà.</a:t>
            </a:r>
          </a:p>
          <a:p>
            <a:r>
              <a:rPr lang="it-IT" dirty="0" smtClean="0"/>
              <a:t>Decide, così, di riproporre la fondazione logica della matematica cercando di evitare ogni possibile incoerenza. In altre parole, si propone di riformulare una teoria logica delle classi che sia in grado di fondare la matematica, ma che non incorra nella contraddizione.</a:t>
            </a:r>
            <a:endParaRPr lang="it-IT"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500034" y="6072206"/>
            <a:ext cx="8458200" cy="520700"/>
          </a:xfrm>
        </p:spPr>
        <p:txBody>
          <a:bodyPr>
            <a:normAutofit/>
          </a:bodyPr>
          <a:lstStyle/>
          <a:p>
            <a:r>
              <a:rPr lang="it-IT" sz="2800" dirty="0" smtClean="0">
                <a:solidFill>
                  <a:srgbClr val="336600"/>
                </a:solidFill>
              </a:rPr>
              <a:t>La teoria dei tipi - 2</a:t>
            </a:r>
            <a:endParaRPr lang="it-IT" sz="2800" dirty="0">
              <a:solidFill>
                <a:srgbClr val="336600"/>
              </a:solidFill>
            </a:endParaRPr>
          </a:p>
        </p:txBody>
      </p:sp>
      <p:sp>
        <p:nvSpPr>
          <p:cNvPr id="9" name="Segnaposto testo 8"/>
          <p:cNvSpPr>
            <a:spLocks noGrp="1"/>
          </p:cNvSpPr>
          <p:nvPr>
            <p:ph type="body" idx="2"/>
          </p:nvPr>
        </p:nvSpPr>
        <p:spPr>
          <a:xfrm>
            <a:off x="285720" y="609600"/>
            <a:ext cx="5500726" cy="5391168"/>
          </a:xfrm>
        </p:spPr>
        <p:txBody>
          <a:bodyPr>
            <a:normAutofit lnSpcReduction="10000"/>
          </a:bodyPr>
          <a:lstStyle/>
          <a:p>
            <a:r>
              <a:rPr lang="it-IT" sz="2400" dirty="0" smtClean="0"/>
              <a:t>Il tentativo di Russell è proposto nei Principia </a:t>
            </a:r>
            <a:r>
              <a:rPr lang="it-IT" sz="2400" dirty="0" err="1" smtClean="0"/>
              <a:t>Mathematica</a:t>
            </a:r>
            <a:r>
              <a:rPr lang="it-IT" sz="2400" dirty="0" smtClean="0"/>
              <a:t>, scritti in collaborazione con Alfred </a:t>
            </a:r>
            <a:r>
              <a:rPr lang="it-IT" sz="2400" dirty="0" err="1" smtClean="0"/>
              <a:t>N.Whitehead</a:t>
            </a:r>
            <a:r>
              <a:rPr lang="it-IT" sz="2400" dirty="0" smtClean="0"/>
              <a:t> (1861 – 1947) fra il 1910 e il 1913, e prende il nome di “</a:t>
            </a:r>
            <a:r>
              <a:rPr lang="it-IT" sz="2400" b="1" dirty="0" smtClean="0"/>
              <a:t>teoria dei tipi</a:t>
            </a:r>
            <a:r>
              <a:rPr lang="it-IT" sz="2400" dirty="0" smtClean="0"/>
              <a:t>”.</a:t>
            </a:r>
          </a:p>
          <a:p>
            <a:r>
              <a:rPr lang="it-IT" sz="2400" dirty="0" smtClean="0"/>
              <a:t>Ma anche tale tentativo non risulterà del tutto convincente.</a:t>
            </a:r>
          </a:p>
          <a:p>
            <a:r>
              <a:rPr lang="it-IT" sz="2400" dirty="0" smtClean="0"/>
              <a:t>Infatti, la ricostruzione della matematica nel sistema di Russell e </a:t>
            </a:r>
            <a:r>
              <a:rPr lang="it-IT" sz="2400" dirty="0" err="1" smtClean="0"/>
              <a:t>Whitehead</a:t>
            </a:r>
            <a:r>
              <a:rPr lang="it-IT" sz="2400" dirty="0" smtClean="0"/>
              <a:t> comporta l’introduzione di alcuni </a:t>
            </a:r>
            <a:r>
              <a:rPr lang="it-IT" sz="2400" dirty="0" err="1" smtClean="0"/>
              <a:t>princìpi</a:t>
            </a:r>
            <a:r>
              <a:rPr lang="it-IT" sz="2400" dirty="0" smtClean="0"/>
              <a:t>, come l’assioma dell’infinito, la cui natura logica è difficilmente sostenibile, incrinando il programma logicista di fondazione della matematica.</a:t>
            </a:r>
          </a:p>
          <a:p>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rgbClr val="336600"/>
                </a:solidFill>
              </a:rPr>
              <a:pPr/>
              <a:t>07/04/2010</a:t>
            </a:fld>
            <a:endParaRPr lang="it-IT" dirty="0">
              <a:solidFill>
                <a:srgbClr val="336600"/>
              </a:solidFill>
            </a:endParaRPr>
          </a:p>
        </p:txBody>
      </p:sp>
      <p:sp>
        <p:nvSpPr>
          <p:cNvPr id="5" name="Segnaposto piè di pagina 4"/>
          <p:cNvSpPr>
            <a:spLocks noGrp="1"/>
          </p:cNvSpPr>
          <p:nvPr>
            <p:ph type="ftr" sz="quarter" idx="11"/>
          </p:nvPr>
        </p:nvSpPr>
        <p:spPr/>
        <p:txBody>
          <a:bodyPr/>
          <a:lstStyle/>
          <a:p>
            <a:r>
              <a:rPr lang="it-IT" dirty="0" smtClean="0">
                <a:solidFill>
                  <a:srgbClr val="336600"/>
                </a:solidFill>
              </a:rPr>
              <a:t>prof. Marco Lombardi</a:t>
            </a:r>
            <a:endParaRPr lang="it-IT" dirty="0">
              <a:solidFill>
                <a:srgbClr val="336600"/>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58</a:t>
            </a:fld>
            <a:endParaRPr lang="it-IT"/>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5929322" y="1071546"/>
            <a:ext cx="2922613" cy="3916301"/>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59</a:t>
            </a:fld>
            <a:endParaRPr lang="it-IT" dirty="0"/>
          </a:p>
        </p:txBody>
      </p:sp>
      <p:sp>
        <p:nvSpPr>
          <p:cNvPr id="7" name="Titolo 6"/>
          <p:cNvSpPr>
            <a:spLocks noGrp="1"/>
          </p:cNvSpPr>
          <p:nvPr>
            <p:ph type="title"/>
          </p:nvPr>
        </p:nvSpPr>
        <p:spPr>
          <a:xfrm>
            <a:off x="214282" y="2643182"/>
            <a:ext cx="8686800" cy="1184825"/>
          </a:xfrm>
        </p:spPr>
        <p:txBody>
          <a:bodyPr/>
          <a:lstStyle/>
          <a:p>
            <a:pPr algn="ctr"/>
            <a:r>
              <a:rPr lang="it-IT" sz="6600" dirty="0" smtClean="0">
                <a:solidFill>
                  <a:schemeClr val="accent2">
                    <a:lumMod val="75000"/>
                  </a:schemeClr>
                </a:solidFill>
              </a:rPr>
              <a:t>Il</a:t>
            </a:r>
            <a:r>
              <a:rPr lang="it-IT" dirty="0" smtClean="0">
                <a:solidFill>
                  <a:schemeClr val="accent2">
                    <a:lumMod val="75000"/>
                  </a:schemeClr>
                </a:solidFill>
              </a:rPr>
              <a:t> </a:t>
            </a:r>
            <a:r>
              <a:rPr lang="it-IT" sz="6600" dirty="0" smtClean="0">
                <a:solidFill>
                  <a:schemeClr val="accent2">
                    <a:lumMod val="75000"/>
                  </a:schemeClr>
                </a:solidFill>
              </a:rPr>
              <a:t>formalismo</a:t>
            </a:r>
            <a:endParaRPr lang="it-IT"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457200" y="5857892"/>
            <a:ext cx="8458200" cy="571504"/>
          </a:xfrm>
        </p:spPr>
        <p:txBody>
          <a:bodyPr/>
          <a:lstStyle/>
          <a:p>
            <a:r>
              <a:rPr lang="it-IT" dirty="0" smtClean="0"/>
              <a:t>La geometria euclidea: i postulati</a:t>
            </a:r>
            <a:endParaRPr lang="it-IT" dirty="0"/>
          </a:p>
        </p:txBody>
      </p:sp>
      <p:sp>
        <p:nvSpPr>
          <p:cNvPr id="12" name="Segnaposto testo 11"/>
          <p:cNvSpPr>
            <a:spLocks noGrp="1"/>
          </p:cNvSpPr>
          <p:nvPr>
            <p:ph type="body" idx="2"/>
          </p:nvPr>
        </p:nvSpPr>
        <p:spPr>
          <a:xfrm>
            <a:off x="457200" y="609600"/>
            <a:ext cx="5257808" cy="5105416"/>
          </a:xfrm>
        </p:spPr>
        <p:txBody>
          <a:bodyPr>
            <a:normAutofit fontScale="92500" lnSpcReduction="10000"/>
          </a:bodyPr>
          <a:lstStyle/>
          <a:p>
            <a:r>
              <a:rPr lang="it-IT" sz="2200" dirty="0" smtClean="0"/>
              <a:t>Negli </a:t>
            </a:r>
            <a:r>
              <a:rPr lang="it-IT" sz="2200" i="1" dirty="0" smtClean="0"/>
              <a:t>Elementi</a:t>
            </a:r>
            <a:r>
              <a:rPr lang="it-IT" sz="2200" dirty="0" smtClean="0"/>
              <a:t> di </a:t>
            </a:r>
            <a:r>
              <a:rPr lang="it-IT" sz="2200" b="1" dirty="0" smtClean="0"/>
              <a:t>Euclide</a:t>
            </a:r>
            <a:r>
              <a:rPr lang="it-IT" sz="2200" dirty="0" smtClean="0"/>
              <a:t> (III sec. a.C.) la geometria (parte della matematica che si occupa delle figure, ovvero delle relazioni tra punti, rette, piani e spazi) è presentata secondo il modello assiomatico, che consiste nel fissare innanzitutto un </a:t>
            </a:r>
            <a:r>
              <a:rPr lang="it-IT" sz="2200" b="1" dirty="0" smtClean="0"/>
              <a:t>numero limitato di definizioni degli enti geometrici fondamentali </a:t>
            </a:r>
            <a:r>
              <a:rPr lang="it-IT" sz="2200" dirty="0" smtClean="0"/>
              <a:t>(come punto, linea, superficie, angolo, cerchio, ecc.; ad esempio “</a:t>
            </a:r>
            <a:r>
              <a:rPr lang="it-IT" sz="2200" i="1" dirty="0" smtClean="0"/>
              <a:t>il punto è ciò che non ha parti</a:t>
            </a:r>
            <a:r>
              <a:rPr lang="it-IT" sz="2200" dirty="0" smtClean="0"/>
              <a:t>”, “</a:t>
            </a:r>
            <a:r>
              <a:rPr lang="it-IT" sz="2200" i="1" dirty="0" smtClean="0"/>
              <a:t>la linea è una lunghezza senza larghezza</a:t>
            </a:r>
            <a:r>
              <a:rPr lang="it-IT" sz="2200" dirty="0" smtClean="0"/>
              <a:t>” e così via), cui seguono </a:t>
            </a:r>
            <a:r>
              <a:rPr lang="it-IT" sz="2200" b="1" dirty="0" smtClean="0"/>
              <a:t>cinque postulati o assiomi</a:t>
            </a:r>
            <a:r>
              <a:rPr lang="it-IT" sz="2200" dirty="0" smtClean="0"/>
              <a:t>, che esprimono proprietà e relazioni degli enti geometrici fondamentali, come “</a:t>
            </a:r>
            <a:r>
              <a:rPr lang="it-IT" sz="2200" i="1" dirty="0" smtClean="0"/>
              <a:t>fra due punti qualsiasi si può tracciare una linea retta</a:t>
            </a:r>
            <a:r>
              <a:rPr lang="it-IT" sz="2200" dirty="0" smtClean="0"/>
              <a:t>”, “</a:t>
            </a:r>
            <a:r>
              <a:rPr lang="it-IT" sz="2200" i="1" dirty="0" smtClean="0"/>
              <a:t>ogni retta finita può essere prolungata </a:t>
            </a:r>
            <a:r>
              <a:rPr lang="it-IT" sz="2200" i="1" dirty="0" err="1" smtClean="0"/>
              <a:t>indefinitivamente</a:t>
            </a:r>
            <a:r>
              <a:rPr lang="it-IT" sz="2200" dirty="0" smtClean="0"/>
              <a:t>” ecc.</a:t>
            </a:r>
          </a:p>
          <a:p>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a:t>
            </a:fld>
            <a:endParaRPr lang="it-IT"/>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5857884" y="1500174"/>
            <a:ext cx="2495550" cy="296227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285720" y="571480"/>
            <a:ext cx="8458200" cy="520700"/>
          </a:xfrm>
        </p:spPr>
        <p:txBody>
          <a:bodyPr>
            <a:normAutofit/>
          </a:bodyPr>
          <a:lstStyle/>
          <a:p>
            <a:pPr algn="ctr"/>
            <a:r>
              <a:rPr lang="it-IT" sz="2800" dirty="0" smtClean="0">
                <a:solidFill>
                  <a:schemeClr val="accent2">
                    <a:lumMod val="75000"/>
                  </a:schemeClr>
                </a:solidFill>
              </a:rPr>
              <a:t>La nuova concezione dell’assiomatica </a:t>
            </a:r>
            <a:endParaRPr lang="it-IT" sz="2800" dirty="0">
              <a:solidFill>
                <a:schemeClr val="accent2">
                  <a:lumMod val="75000"/>
                </a:schemeClr>
              </a:solidFill>
            </a:endParaRPr>
          </a:p>
        </p:txBody>
      </p:sp>
      <p:sp>
        <p:nvSpPr>
          <p:cNvPr id="9" name="Segnaposto testo 8"/>
          <p:cNvSpPr>
            <a:spLocks noGrp="1"/>
          </p:cNvSpPr>
          <p:nvPr>
            <p:ph type="body" idx="2"/>
          </p:nvPr>
        </p:nvSpPr>
        <p:spPr>
          <a:xfrm>
            <a:off x="428596" y="1928802"/>
            <a:ext cx="5214974" cy="3714776"/>
          </a:xfrm>
        </p:spPr>
        <p:txBody>
          <a:bodyPr/>
          <a:lstStyle/>
          <a:p>
            <a:r>
              <a:rPr lang="it-IT" sz="2800" dirty="0" smtClean="0"/>
              <a:t>Accanto alla corrente logicista, nel corso del Novecento, si sviluppa una seconda concezione della matematica, propria della cosiddetta corrente “formalista”, il cui massimo esponente è </a:t>
            </a:r>
            <a:r>
              <a:rPr lang="it-IT" sz="2800" b="1" dirty="0" smtClean="0"/>
              <a:t>David </a:t>
            </a:r>
            <a:r>
              <a:rPr lang="it-IT" sz="2800" b="1" dirty="0" err="1" smtClean="0"/>
              <a:t>Hilbert</a:t>
            </a:r>
            <a:r>
              <a:rPr lang="it-IT" sz="2800" b="1" dirty="0" smtClean="0"/>
              <a:t> </a:t>
            </a:r>
            <a:r>
              <a:rPr lang="it-IT" sz="2800" dirty="0" smtClean="0"/>
              <a:t>(1862 – 1943).</a:t>
            </a:r>
          </a:p>
          <a:p>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60</a:t>
            </a:fld>
            <a:endParaRPr lang="it-IT"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6215074" y="1857364"/>
            <a:ext cx="2636861" cy="3546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304800" y="457200"/>
            <a:ext cx="8686800" cy="614346"/>
          </a:xfrm>
        </p:spPr>
        <p:txBody>
          <a:bodyPr>
            <a:normAutofit/>
          </a:bodyPr>
          <a:lstStyle/>
          <a:p>
            <a:pPr algn="ctr"/>
            <a:r>
              <a:rPr lang="it-IT" sz="2800" dirty="0" smtClean="0">
                <a:solidFill>
                  <a:schemeClr val="accent2">
                    <a:lumMod val="75000"/>
                  </a:schemeClr>
                </a:solidFill>
              </a:rPr>
              <a:t>L’abbandono del criterio dell’evidenza intuitiva</a:t>
            </a:r>
            <a:endParaRPr lang="it-IT" sz="2800" dirty="0">
              <a:solidFill>
                <a:schemeClr val="accent2">
                  <a:lumMod val="75000"/>
                </a:schemeClr>
              </a:solidFill>
            </a:endParaRPr>
          </a:p>
        </p:txBody>
      </p:sp>
      <p:sp>
        <p:nvSpPr>
          <p:cNvPr id="9" name="Segnaposto testo 8"/>
          <p:cNvSpPr>
            <a:spLocks noGrp="1"/>
          </p:cNvSpPr>
          <p:nvPr>
            <p:ph idx="1"/>
          </p:nvPr>
        </p:nvSpPr>
        <p:spPr>
          <a:xfrm>
            <a:off x="214282" y="1285860"/>
            <a:ext cx="8777318" cy="5214974"/>
          </a:xfrm>
        </p:spPr>
        <p:txBody>
          <a:bodyPr>
            <a:normAutofit fontScale="92500" lnSpcReduction="20000"/>
          </a:bodyPr>
          <a:lstStyle/>
          <a:p>
            <a:r>
              <a:rPr lang="it-IT" sz="2800" dirty="0" smtClean="0"/>
              <a:t>Secondo </a:t>
            </a:r>
            <a:r>
              <a:rPr lang="it-IT" sz="2800" dirty="0" err="1" smtClean="0"/>
              <a:t>Hilbert</a:t>
            </a:r>
            <a:r>
              <a:rPr lang="it-IT" sz="2800" dirty="0" smtClean="0"/>
              <a:t>, i concetti e i </a:t>
            </a:r>
            <a:r>
              <a:rPr lang="it-IT" sz="2800" dirty="0" err="1" smtClean="0"/>
              <a:t>princìpi</a:t>
            </a:r>
            <a:r>
              <a:rPr lang="it-IT" sz="2800" dirty="0" smtClean="0"/>
              <a:t> della matematica per risultare “fondati” non necessitano di un’interpretazione in termini logici. </a:t>
            </a:r>
          </a:p>
          <a:p>
            <a:r>
              <a:rPr lang="it-IT" sz="2800" dirty="0" smtClean="0"/>
              <a:t>Inoltre, il matematico tedesco abbandona anche il tradizionale criterio dell’evidenza intuitiva come garanzia di validità per gli enunciati fondamentali delle teorie matematiche.</a:t>
            </a:r>
          </a:p>
          <a:p>
            <a:r>
              <a:rPr lang="it-IT" sz="2800" dirty="0" err="1" smtClean="0"/>
              <a:t>Hilbert</a:t>
            </a:r>
            <a:r>
              <a:rPr lang="it-IT" sz="2800" dirty="0" smtClean="0"/>
              <a:t> giunge a questa conclusione riflettendo sulla scoperta delle </a:t>
            </a:r>
            <a:r>
              <a:rPr lang="it-IT" sz="2800" b="1" dirty="0" smtClean="0"/>
              <a:t>geometrie non euclidee</a:t>
            </a:r>
            <a:r>
              <a:rPr lang="it-IT" sz="2800" dirty="0" smtClean="0"/>
              <a:t>: le nuove geometrie, pur partendo da postulati </a:t>
            </a:r>
            <a:r>
              <a:rPr lang="it-IT" sz="2800" dirty="0" err="1" smtClean="0"/>
              <a:t>controintuitivi</a:t>
            </a:r>
            <a:r>
              <a:rPr lang="it-IT" sz="2800" dirty="0" smtClean="0"/>
              <a:t>, si sono rivelate perfettamente coerenti.</a:t>
            </a:r>
          </a:p>
          <a:p>
            <a:r>
              <a:rPr lang="it-IT" sz="2800" dirty="0" smtClean="0"/>
              <a:t>Perché una teoria risulti valida, non è dunque necessario che si fondi su postulati intuitivi. </a:t>
            </a:r>
          </a:p>
          <a:p>
            <a:r>
              <a:rPr lang="it-IT" sz="2800" dirty="0" smtClean="0"/>
              <a:t>L’unica condizione di validità è l’assenza di contraddizioni.</a:t>
            </a:r>
          </a:p>
          <a:p>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61</a:t>
            </a:fld>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304800" y="457200"/>
            <a:ext cx="8686800" cy="614346"/>
          </a:xfrm>
        </p:spPr>
        <p:txBody>
          <a:bodyPr>
            <a:normAutofit/>
          </a:bodyPr>
          <a:lstStyle/>
          <a:p>
            <a:pPr algn="ctr"/>
            <a:r>
              <a:rPr lang="it-IT" sz="2800" dirty="0" smtClean="0">
                <a:solidFill>
                  <a:schemeClr val="accent2">
                    <a:lumMod val="75000"/>
                  </a:schemeClr>
                </a:solidFill>
              </a:rPr>
              <a:t>I sistemi formali - 1</a:t>
            </a:r>
            <a:endParaRPr lang="it-IT" sz="2800" dirty="0">
              <a:solidFill>
                <a:schemeClr val="accent2">
                  <a:lumMod val="75000"/>
                </a:schemeClr>
              </a:solidFill>
            </a:endParaRPr>
          </a:p>
        </p:txBody>
      </p:sp>
      <p:sp>
        <p:nvSpPr>
          <p:cNvPr id="9" name="Segnaposto testo 8"/>
          <p:cNvSpPr>
            <a:spLocks noGrp="1"/>
          </p:cNvSpPr>
          <p:nvPr>
            <p:ph idx="1"/>
          </p:nvPr>
        </p:nvSpPr>
        <p:spPr>
          <a:xfrm>
            <a:off x="214282" y="1285860"/>
            <a:ext cx="8777318" cy="5214974"/>
          </a:xfrm>
        </p:spPr>
        <p:txBody>
          <a:bodyPr>
            <a:normAutofit fontScale="92500" lnSpcReduction="10000"/>
          </a:bodyPr>
          <a:lstStyle/>
          <a:p>
            <a:r>
              <a:rPr lang="it-IT" dirty="0" smtClean="0"/>
              <a:t>Per dimostrare la non contraddittorietà delle teorie matematiche, secondo </a:t>
            </a:r>
            <a:r>
              <a:rPr lang="it-IT" dirty="0" err="1" smtClean="0"/>
              <a:t>Hilbert</a:t>
            </a:r>
            <a:r>
              <a:rPr lang="it-IT" dirty="0" smtClean="0"/>
              <a:t>, occorre innanzitutto rendere espliciti gli assunti della matematica, i suoi concetti primitivi e le regole di inferenza di cui essa si serve, traducendo tutte le proposizioni in un linguaggio simbolico ben definito.</a:t>
            </a:r>
          </a:p>
          <a:p>
            <a:r>
              <a:rPr lang="it-IT" dirty="0" smtClean="0"/>
              <a:t>Trasformata la matematica in un mero calcolo, bisogna dimostrare che dalla teoria così formulata (detta “</a:t>
            </a:r>
            <a:r>
              <a:rPr lang="it-IT" b="1" dirty="0" smtClean="0"/>
              <a:t>sistema formale</a:t>
            </a:r>
            <a:r>
              <a:rPr lang="it-IT" dirty="0" smtClean="0"/>
              <a:t>”) non è possibile ricavare alcuna contraddizione, cioè nessun teorema della forma “</a:t>
            </a:r>
            <a:r>
              <a:rPr lang="it-IT" i="1" dirty="0" smtClean="0"/>
              <a:t>A e non A</a:t>
            </a:r>
            <a:r>
              <a:rPr lang="it-IT" dirty="0" smtClean="0"/>
              <a:t>”.</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62</a:t>
            </a:fld>
            <a:endParaRPr lang="it-IT"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304800" y="457200"/>
            <a:ext cx="8686800" cy="614346"/>
          </a:xfrm>
        </p:spPr>
        <p:txBody>
          <a:bodyPr>
            <a:normAutofit/>
          </a:bodyPr>
          <a:lstStyle/>
          <a:p>
            <a:pPr algn="ctr"/>
            <a:r>
              <a:rPr lang="it-IT" sz="2800" dirty="0" smtClean="0">
                <a:solidFill>
                  <a:schemeClr val="accent2">
                    <a:lumMod val="75000"/>
                  </a:schemeClr>
                </a:solidFill>
              </a:rPr>
              <a:t>I sistemi formali - 2</a:t>
            </a:r>
            <a:endParaRPr lang="it-IT" sz="2800" dirty="0">
              <a:solidFill>
                <a:schemeClr val="accent2">
                  <a:lumMod val="75000"/>
                </a:schemeClr>
              </a:solidFill>
            </a:endParaRPr>
          </a:p>
        </p:txBody>
      </p:sp>
      <p:sp>
        <p:nvSpPr>
          <p:cNvPr id="9" name="Segnaposto testo 8"/>
          <p:cNvSpPr>
            <a:spLocks noGrp="1"/>
          </p:cNvSpPr>
          <p:nvPr>
            <p:ph idx="1"/>
          </p:nvPr>
        </p:nvSpPr>
        <p:spPr>
          <a:xfrm>
            <a:off x="214282" y="1285860"/>
            <a:ext cx="8777318" cy="5214974"/>
          </a:xfrm>
        </p:spPr>
        <p:txBody>
          <a:bodyPr>
            <a:normAutofit/>
          </a:bodyPr>
          <a:lstStyle/>
          <a:p>
            <a:r>
              <a:rPr lang="it-IT" dirty="0" smtClean="0"/>
              <a:t>Per il formalismo </a:t>
            </a:r>
            <a:r>
              <a:rPr lang="it-IT" dirty="0" err="1" smtClean="0"/>
              <a:t>hilbertiano</a:t>
            </a:r>
            <a:r>
              <a:rPr lang="it-IT" dirty="0" smtClean="0"/>
              <a:t>, la matematica è </a:t>
            </a:r>
            <a:r>
              <a:rPr lang="it-IT" b="1" dirty="0" smtClean="0"/>
              <a:t>un insieme di simboli privi di contenuto</a:t>
            </a:r>
            <a:r>
              <a:rPr lang="it-IT" dirty="0" smtClean="0"/>
              <a:t>; è, cioè, una disciplina che non rimanda ad alcun oggetto specifico e non scopre alcuna verità esterna, ma costituisce solo un’intelaiatura vuota di concetti il cui requisito fondamentale è la </a:t>
            </a:r>
            <a:r>
              <a:rPr lang="it-IT" b="1" dirty="0" smtClean="0"/>
              <a:t>coerenza</a:t>
            </a:r>
            <a:r>
              <a:rPr lang="it-IT" dirty="0" smtClean="0"/>
              <a:t>.</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63</a:t>
            </a:fld>
            <a:endParaRPr lang="it-IT"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214282" y="457200"/>
            <a:ext cx="8777318" cy="614346"/>
          </a:xfrm>
        </p:spPr>
        <p:txBody>
          <a:bodyPr>
            <a:normAutofit/>
          </a:bodyPr>
          <a:lstStyle/>
          <a:p>
            <a:pPr algn="ctr"/>
            <a:r>
              <a:rPr lang="it-IT" sz="2800" dirty="0" smtClean="0">
                <a:solidFill>
                  <a:schemeClr val="accent2">
                    <a:lumMod val="75000"/>
                  </a:schemeClr>
                </a:solidFill>
              </a:rPr>
              <a:t>La dimostrazione di coerenza </a:t>
            </a:r>
            <a:r>
              <a:rPr lang="it-IT" sz="2800" dirty="0" smtClean="0">
                <a:solidFill>
                  <a:schemeClr val="accent2">
                    <a:lumMod val="75000"/>
                  </a:schemeClr>
                </a:solidFill>
              </a:rPr>
              <a:t>dell’aritmetica - 1</a:t>
            </a:r>
            <a:endParaRPr lang="it-IT" sz="2800" dirty="0">
              <a:solidFill>
                <a:schemeClr val="accent2">
                  <a:lumMod val="75000"/>
                </a:schemeClr>
              </a:solidFill>
            </a:endParaRPr>
          </a:p>
        </p:txBody>
      </p:sp>
      <p:sp>
        <p:nvSpPr>
          <p:cNvPr id="9" name="Segnaposto testo 8"/>
          <p:cNvSpPr>
            <a:spLocks noGrp="1"/>
          </p:cNvSpPr>
          <p:nvPr>
            <p:ph idx="1"/>
          </p:nvPr>
        </p:nvSpPr>
        <p:spPr>
          <a:xfrm>
            <a:off x="214282" y="1285860"/>
            <a:ext cx="8777318" cy="5214974"/>
          </a:xfrm>
        </p:spPr>
        <p:txBody>
          <a:bodyPr>
            <a:normAutofit/>
          </a:bodyPr>
          <a:lstStyle/>
          <a:p>
            <a:r>
              <a:rPr lang="it-IT" dirty="0" smtClean="0"/>
              <a:t>A questo punto, bisogna però stabilire con quali strumenti dimostrativi si debba provare la non contraddittorietà della matematica così formalizzata. Secondo </a:t>
            </a:r>
            <a:r>
              <a:rPr lang="it-IT" dirty="0" err="1" smtClean="0"/>
              <a:t>Hilbert</a:t>
            </a:r>
            <a:r>
              <a:rPr lang="it-IT" dirty="0" smtClean="0"/>
              <a:t>, tali strumenti dimostrativi devono essere assolutamente “sicuri”, cioè devono essere, a loro volta, esenti da contraddizioni.</a:t>
            </a:r>
          </a:p>
          <a:p>
            <a:r>
              <a:rPr lang="it-IT" dirty="0" smtClean="0"/>
              <a:t>In caso contrario, la prova in questione non avrebbe alcun valore. </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64</a:t>
            </a:fld>
            <a:endParaRPr lang="it-IT"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142844" y="457200"/>
            <a:ext cx="8848756" cy="614346"/>
          </a:xfrm>
        </p:spPr>
        <p:txBody>
          <a:bodyPr>
            <a:normAutofit/>
          </a:bodyPr>
          <a:lstStyle/>
          <a:p>
            <a:pPr algn="ctr"/>
            <a:r>
              <a:rPr lang="it-IT" sz="2800" dirty="0" smtClean="0">
                <a:solidFill>
                  <a:schemeClr val="accent2">
                    <a:lumMod val="75000"/>
                  </a:schemeClr>
                </a:solidFill>
              </a:rPr>
              <a:t>La dimostrazione di coerenza </a:t>
            </a:r>
            <a:r>
              <a:rPr lang="it-IT" sz="2800" dirty="0" smtClean="0">
                <a:solidFill>
                  <a:schemeClr val="accent2">
                    <a:lumMod val="75000"/>
                  </a:schemeClr>
                </a:solidFill>
              </a:rPr>
              <a:t>dell’aritmetica - 2</a:t>
            </a:r>
            <a:endParaRPr lang="it-IT" sz="2800" dirty="0">
              <a:solidFill>
                <a:schemeClr val="accent2">
                  <a:lumMod val="75000"/>
                </a:schemeClr>
              </a:solidFill>
            </a:endParaRPr>
          </a:p>
        </p:txBody>
      </p:sp>
      <p:sp>
        <p:nvSpPr>
          <p:cNvPr id="9" name="Segnaposto testo 8"/>
          <p:cNvSpPr>
            <a:spLocks noGrp="1"/>
          </p:cNvSpPr>
          <p:nvPr>
            <p:ph idx="1"/>
          </p:nvPr>
        </p:nvSpPr>
        <p:spPr>
          <a:xfrm>
            <a:off x="214282" y="1285860"/>
            <a:ext cx="8777318" cy="5214974"/>
          </a:xfrm>
        </p:spPr>
        <p:txBody>
          <a:bodyPr>
            <a:normAutofit/>
          </a:bodyPr>
          <a:lstStyle/>
          <a:p>
            <a:r>
              <a:rPr lang="it-IT" dirty="0" smtClean="0"/>
              <a:t>A tale scopo </a:t>
            </a:r>
            <a:r>
              <a:rPr lang="it-IT" dirty="0" err="1" smtClean="0"/>
              <a:t>Hilbert</a:t>
            </a:r>
            <a:r>
              <a:rPr lang="it-IT" dirty="0" smtClean="0"/>
              <a:t> progetta di provare la </a:t>
            </a:r>
            <a:r>
              <a:rPr lang="it-IT" b="1" dirty="0" smtClean="0"/>
              <a:t>coerenza</a:t>
            </a:r>
            <a:r>
              <a:rPr lang="it-IT" dirty="0" smtClean="0"/>
              <a:t> del sistema formale dell’aritmetica (che rappresenta la teoria matematica di base) utilizzando gli strumenti dimostrativi di un frammento dell’aritmetica stessa, e cioè le regole dell’</a:t>
            </a:r>
            <a:r>
              <a:rPr lang="it-IT" b="1" dirty="0" smtClean="0"/>
              <a:t>aritmetica </a:t>
            </a:r>
            <a:r>
              <a:rPr lang="it-IT" b="1" dirty="0" err="1" smtClean="0"/>
              <a:t>finitista</a:t>
            </a:r>
            <a:r>
              <a:rPr lang="it-IT" dirty="0" smtClean="0"/>
              <a:t>, ovvero di quella sezione della matematica che si occupa di operazioni elementari, quali somme e prodotti.</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65</a:t>
            </a:fld>
            <a:endParaRPr lang="it-IT"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142844" y="457200"/>
            <a:ext cx="8848756" cy="614346"/>
          </a:xfrm>
        </p:spPr>
        <p:txBody>
          <a:bodyPr>
            <a:normAutofit/>
          </a:bodyPr>
          <a:lstStyle/>
          <a:p>
            <a:pPr algn="ctr"/>
            <a:r>
              <a:rPr lang="it-IT" sz="2800" dirty="0" smtClean="0">
                <a:solidFill>
                  <a:schemeClr val="accent2">
                    <a:lumMod val="75000"/>
                  </a:schemeClr>
                </a:solidFill>
              </a:rPr>
              <a:t>La dimostrazione di coerenza </a:t>
            </a:r>
            <a:r>
              <a:rPr lang="it-IT" sz="2800" dirty="0" smtClean="0">
                <a:solidFill>
                  <a:schemeClr val="accent2">
                    <a:lumMod val="75000"/>
                  </a:schemeClr>
                </a:solidFill>
              </a:rPr>
              <a:t>dell’aritmetica - 3</a:t>
            </a:r>
            <a:endParaRPr lang="it-IT" sz="2800" dirty="0">
              <a:solidFill>
                <a:schemeClr val="accent2">
                  <a:lumMod val="75000"/>
                </a:schemeClr>
              </a:solidFill>
            </a:endParaRPr>
          </a:p>
        </p:txBody>
      </p:sp>
      <p:sp>
        <p:nvSpPr>
          <p:cNvPr id="9" name="Segnaposto testo 8"/>
          <p:cNvSpPr>
            <a:spLocks noGrp="1"/>
          </p:cNvSpPr>
          <p:nvPr>
            <p:ph idx="1"/>
          </p:nvPr>
        </p:nvSpPr>
        <p:spPr>
          <a:xfrm>
            <a:off x="214282" y="1285860"/>
            <a:ext cx="8777318" cy="5214974"/>
          </a:xfrm>
        </p:spPr>
        <p:txBody>
          <a:bodyPr>
            <a:normAutofit fontScale="85000" lnSpcReduction="10000"/>
          </a:bodyPr>
          <a:lstStyle/>
          <a:p>
            <a:r>
              <a:rPr lang="it-IT" dirty="0" smtClean="0"/>
              <a:t>I metodi dell’aritmetica </a:t>
            </a:r>
            <a:r>
              <a:rPr lang="it-IT" dirty="0" err="1" smtClean="0"/>
              <a:t>finitista</a:t>
            </a:r>
            <a:r>
              <a:rPr lang="it-IT" dirty="0" smtClean="0"/>
              <a:t> permettono di raggiungere lo scopo che si vuole ottenere con un numero finito di passaggi, e quindi non nascondono paradossi o contraddizioni, perché risultano facilmente controllabili tramite semplici manipolazioni. </a:t>
            </a:r>
          </a:p>
          <a:p>
            <a:r>
              <a:rPr lang="it-IT" dirty="0" smtClean="0"/>
              <a:t>Dunque, con tali metodi, intuitivamente validi, il grande matematico tedesco si prefigge il compito di dimostrare la non contraddittorietà dell’intera aritmetica (compresa l’aritmetica </a:t>
            </a:r>
            <a:r>
              <a:rPr lang="it-IT" dirty="0" err="1" smtClean="0"/>
              <a:t>infinitaria</a:t>
            </a:r>
            <a:r>
              <a:rPr lang="it-IT" dirty="0" smtClean="0"/>
              <a:t>, che fa riferimento all’infinità dei numeri) e di fornire così una </a:t>
            </a:r>
            <a:r>
              <a:rPr lang="it-IT" b="1" dirty="0" smtClean="0"/>
              <a:t>prova interna di coerenza</a:t>
            </a:r>
            <a:r>
              <a:rPr lang="it-IT" dirty="0" smtClean="0"/>
              <a:t>, dal momento che gli strumenti usati per la dimostrazione sono quelli impiegati in una parte sicura della teoria stessa.</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66</a:t>
            </a:fld>
            <a:endParaRPr lang="it-IT"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500034" y="6000768"/>
            <a:ext cx="8458200" cy="520700"/>
          </a:xfrm>
        </p:spPr>
        <p:txBody>
          <a:bodyPr>
            <a:normAutofit/>
          </a:bodyPr>
          <a:lstStyle/>
          <a:p>
            <a:r>
              <a:rPr lang="it-IT" sz="2800" dirty="0" smtClean="0">
                <a:solidFill>
                  <a:schemeClr val="accent2">
                    <a:lumMod val="75000"/>
                  </a:schemeClr>
                </a:solidFill>
              </a:rPr>
              <a:t>I Limiti del programma </a:t>
            </a:r>
            <a:r>
              <a:rPr lang="it-IT" sz="2800" dirty="0" err="1" smtClean="0">
                <a:solidFill>
                  <a:schemeClr val="accent2">
                    <a:lumMod val="75000"/>
                  </a:schemeClr>
                </a:solidFill>
              </a:rPr>
              <a:t>hilbertiano</a:t>
            </a:r>
            <a:endParaRPr lang="it-IT" sz="2800" dirty="0">
              <a:solidFill>
                <a:schemeClr val="accent2">
                  <a:lumMod val="75000"/>
                </a:schemeClr>
              </a:solidFill>
            </a:endParaRPr>
          </a:p>
        </p:txBody>
      </p:sp>
      <p:sp>
        <p:nvSpPr>
          <p:cNvPr id="8" name="Segnaposto testo 7"/>
          <p:cNvSpPr>
            <a:spLocks noGrp="1"/>
          </p:cNvSpPr>
          <p:nvPr>
            <p:ph type="body" idx="2"/>
          </p:nvPr>
        </p:nvSpPr>
        <p:spPr>
          <a:xfrm>
            <a:off x="457200" y="785794"/>
            <a:ext cx="4543428" cy="4857784"/>
          </a:xfrm>
        </p:spPr>
        <p:txBody>
          <a:bodyPr>
            <a:normAutofit fontScale="92500" lnSpcReduction="10000"/>
          </a:bodyPr>
          <a:lstStyle/>
          <a:p>
            <a:r>
              <a:rPr lang="it-IT" sz="3200" dirty="0" smtClean="0"/>
              <a:t>Sfortunatamente, nel 1931, il logico austriaco </a:t>
            </a:r>
            <a:r>
              <a:rPr lang="it-IT" sz="3200" b="1" dirty="0" smtClean="0"/>
              <a:t>Kurt </a:t>
            </a:r>
            <a:r>
              <a:rPr lang="it-IT" sz="3200" b="1" dirty="0" err="1" smtClean="0"/>
              <a:t>Gödel</a:t>
            </a:r>
            <a:r>
              <a:rPr lang="it-IT" sz="3200" b="1" dirty="0" smtClean="0"/>
              <a:t> </a:t>
            </a:r>
            <a:r>
              <a:rPr lang="it-IT" sz="3200" dirty="0" smtClean="0"/>
              <a:t>(1906-1978), in un articolo intitolato </a:t>
            </a:r>
            <a:r>
              <a:rPr lang="it-IT" sz="3200" i="1" dirty="0" smtClean="0"/>
              <a:t>Sulle proposizioni formalmente indecidibili dei Principia </a:t>
            </a:r>
            <a:r>
              <a:rPr lang="it-IT" sz="3200" i="1" dirty="0" err="1" smtClean="0"/>
              <a:t>Mathematica</a:t>
            </a:r>
            <a:r>
              <a:rPr lang="it-IT" sz="3200" i="1" dirty="0" smtClean="0"/>
              <a:t> e dei sistemi affini</a:t>
            </a:r>
            <a:r>
              <a:rPr lang="it-IT" sz="3200" dirty="0" smtClean="0"/>
              <a:t>, dimostra i limiti invalicabili del programma </a:t>
            </a:r>
            <a:r>
              <a:rPr lang="it-IT" sz="3200" dirty="0" err="1" smtClean="0"/>
              <a:t>hilbertiano</a:t>
            </a:r>
            <a:r>
              <a:rPr lang="it-IT" sz="3200" dirty="0" smtClean="0"/>
              <a:t>.</a:t>
            </a:r>
          </a:p>
          <a:p>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67</a:t>
            </a:fld>
            <a:endParaRPr lang="it-IT"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5429256" y="1071546"/>
            <a:ext cx="324802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chemeClr val="accent2">
                    <a:lumMod val="75000"/>
                  </a:schemeClr>
                </a:solidFill>
              </a:rPr>
              <a:t>Il teorema di </a:t>
            </a:r>
            <a:r>
              <a:rPr lang="it-IT" sz="2800" dirty="0" err="1" smtClean="0">
                <a:solidFill>
                  <a:schemeClr val="accent2">
                    <a:lumMod val="75000"/>
                  </a:schemeClr>
                </a:solidFill>
              </a:rPr>
              <a:t>Gödel</a:t>
            </a:r>
            <a:r>
              <a:rPr lang="it-IT" sz="2800" dirty="0" smtClean="0">
                <a:solidFill>
                  <a:schemeClr val="accent2">
                    <a:lumMod val="75000"/>
                  </a:schemeClr>
                </a:solidFill>
              </a:rPr>
              <a:t> - 1</a:t>
            </a:r>
            <a:endParaRPr lang="it-IT" sz="2800" dirty="0">
              <a:solidFill>
                <a:schemeClr val="accent2">
                  <a:lumMod val="75000"/>
                </a:schemeClr>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68</a:t>
            </a:fld>
            <a:endParaRPr lang="it-IT" dirty="0"/>
          </a:p>
        </p:txBody>
      </p:sp>
      <p:sp>
        <p:nvSpPr>
          <p:cNvPr id="9" name="Segnaposto contenuto 8"/>
          <p:cNvSpPr>
            <a:spLocks noGrp="1"/>
          </p:cNvSpPr>
          <p:nvPr>
            <p:ph idx="1"/>
          </p:nvPr>
        </p:nvSpPr>
        <p:spPr>
          <a:xfrm>
            <a:off x="214282" y="1554162"/>
            <a:ext cx="8777318" cy="4525963"/>
          </a:xfrm>
        </p:spPr>
        <p:txBody>
          <a:bodyPr/>
          <a:lstStyle/>
          <a:p>
            <a:r>
              <a:rPr lang="it-IT" dirty="0" smtClean="0"/>
              <a:t>In questo scritto, </a:t>
            </a:r>
            <a:r>
              <a:rPr lang="it-IT" dirty="0" err="1" smtClean="0"/>
              <a:t>Gödel</a:t>
            </a:r>
            <a:r>
              <a:rPr lang="it-IT" dirty="0" smtClean="0"/>
              <a:t> prova che un </a:t>
            </a:r>
            <a:r>
              <a:rPr lang="it-IT" b="1" dirty="0" smtClean="0"/>
              <a:t>sistema</a:t>
            </a:r>
            <a:r>
              <a:rPr lang="it-IT" dirty="0" smtClean="0"/>
              <a:t> assiomatizzabile, non contraddittorio e “potente” come quello dell’</a:t>
            </a:r>
            <a:r>
              <a:rPr lang="it-IT" b="1" dirty="0" smtClean="0"/>
              <a:t>aritmetica</a:t>
            </a:r>
            <a:r>
              <a:rPr lang="it-IT" dirty="0" smtClean="0"/>
              <a:t> (cioè capace di esprimere e di dimostrare almeno quanto esprime e dimostra l’aritmetica), è </a:t>
            </a:r>
            <a:r>
              <a:rPr lang="it-IT" b="1" dirty="0" smtClean="0"/>
              <a:t>sintatticamente incompleto </a:t>
            </a:r>
            <a:r>
              <a:rPr lang="it-IT" dirty="0" smtClean="0"/>
              <a:t>(“</a:t>
            </a:r>
            <a:r>
              <a:rPr lang="it-IT" i="1" dirty="0" smtClean="0"/>
              <a:t>primo teorema di </a:t>
            </a:r>
            <a:r>
              <a:rPr lang="it-IT" i="1" dirty="0" err="1" smtClean="0"/>
              <a:t>Gödel</a:t>
            </a:r>
            <a:r>
              <a:rPr lang="it-IT" dirty="0" smtClean="0"/>
              <a:t>”), perché al suo interno si può costruire una proposizione né dimostrabile né refutabile. </a:t>
            </a:r>
            <a:endParaRPr lang="it-IT"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chemeClr val="accent2">
                    <a:lumMod val="75000"/>
                  </a:schemeClr>
                </a:solidFill>
              </a:rPr>
              <a:t>Il teorema di </a:t>
            </a:r>
            <a:r>
              <a:rPr lang="it-IT" sz="2800" dirty="0" err="1" smtClean="0">
                <a:solidFill>
                  <a:schemeClr val="accent2">
                    <a:lumMod val="75000"/>
                  </a:schemeClr>
                </a:solidFill>
              </a:rPr>
              <a:t>Gödel</a:t>
            </a:r>
            <a:r>
              <a:rPr lang="it-IT" sz="2800" dirty="0" smtClean="0">
                <a:solidFill>
                  <a:schemeClr val="accent2">
                    <a:lumMod val="75000"/>
                  </a:schemeClr>
                </a:solidFill>
              </a:rPr>
              <a:t> - 2</a:t>
            </a:r>
            <a:endParaRPr lang="it-IT" sz="2800" dirty="0">
              <a:solidFill>
                <a:schemeClr val="accent2">
                  <a:lumMod val="75000"/>
                </a:schemeClr>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69</a:t>
            </a:fld>
            <a:endParaRPr lang="it-IT" dirty="0"/>
          </a:p>
        </p:txBody>
      </p:sp>
      <p:sp>
        <p:nvSpPr>
          <p:cNvPr id="9" name="Segnaposto contenuto 8"/>
          <p:cNvSpPr>
            <a:spLocks noGrp="1"/>
          </p:cNvSpPr>
          <p:nvPr>
            <p:ph idx="1"/>
          </p:nvPr>
        </p:nvSpPr>
        <p:spPr>
          <a:xfrm>
            <a:off x="214282" y="1554162"/>
            <a:ext cx="8777318" cy="4525963"/>
          </a:xfrm>
        </p:spPr>
        <p:txBody>
          <a:bodyPr>
            <a:normAutofit fontScale="92500" lnSpcReduction="20000"/>
          </a:bodyPr>
          <a:lstStyle/>
          <a:p>
            <a:r>
              <a:rPr lang="it-IT" dirty="0" smtClean="0"/>
              <a:t>Dal primo teorema, </a:t>
            </a:r>
            <a:r>
              <a:rPr lang="it-IT" dirty="0" err="1" smtClean="0"/>
              <a:t>Gödel</a:t>
            </a:r>
            <a:r>
              <a:rPr lang="it-IT" dirty="0" smtClean="0"/>
              <a:t> ricava il seguente corollario (detto “</a:t>
            </a:r>
            <a:r>
              <a:rPr lang="it-IT" i="1" dirty="0" smtClean="0"/>
              <a:t>secondo teorema di </a:t>
            </a:r>
            <a:r>
              <a:rPr lang="it-IT" i="1" dirty="0" err="1" smtClean="0"/>
              <a:t>Gödel</a:t>
            </a:r>
            <a:r>
              <a:rPr lang="it-IT" dirty="0" smtClean="0"/>
              <a:t>“): </a:t>
            </a:r>
            <a:r>
              <a:rPr lang="it-IT" b="1" dirty="0" smtClean="0"/>
              <a:t>un sistema formale “potente” come quello dell’aritmetica richiede mezzi più “potenti” </a:t>
            </a:r>
            <a:r>
              <a:rPr lang="it-IT" dirty="0" smtClean="0"/>
              <a:t>del sistema stesso per la prova della propria non contraddittorietà. </a:t>
            </a:r>
          </a:p>
          <a:p>
            <a:r>
              <a:rPr lang="it-IT" dirty="0" smtClean="0"/>
              <a:t>Per accertare la coerenza di un sistema, bisogna ricorrere a strumenti dimostrativi che superano il grado di complessità di quel sistema. </a:t>
            </a:r>
          </a:p>
          <a:p>
            <a:r>
              <a:rPr lang="it-IT" dirty="0" smtClean="0"/>
              <a:t>In sostanza, </a:t>
            </a:r>
            <a:r>
              <a:rPr lang="it-IT" b="1" dirty="0" smtClean="0"/>
              <a:t>le teorie matematiche non sono in grado di autogiustificarsi</a:t>
            </a:r>
            <a:r>
              <a:rPr lang="it-IT" dirty="0" smtClean="0"/>
              <a:t>.</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Cinque nozioni comuni</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Infine vengono assunte </a:t>
            </a:r>
            <a:r>
              <a:rPr lang="it-IT" b="1" dirty="0" smtClean="0"/>
              <a:t>cinque nozioni comuni</a:t>
            </a:r>
            <a:r>
              <a:rPr lang="it-IT" dirty="0" smtClean="0"/>
              <a:t>, enunciati di carattere generale e universalmente evidenti: “</a:t>
            </a:r>
            <a:r>
              <a:rPr lang="it-IT" i="1" dirty="0" smtClean="0"/>
              <a:t>due cose uguali a una terza sono uguali fra loro</a:t>
            </a:r>
            <a:r>
              <a:rPr lang="it-IT" dirty="0" smtClean="0"/>
              <a:t>”, “</a:t>
            </a:r>
            <a:r>
              <a:rPr lang="it-IT" i="1" dirty="0" smtClean="0"/>
              <a:t>il tutto è maggiore delle parti</a:t>
            </a:r>
            <a:r>
              <a:rPr lang="it-IT" dirty="0" smtClean="0"/>
              <a:t>” ecc. Tali nozioni sono dette “comuni” perché a differenza dei postulati che sono </a:t>
            </a:r>
            <a:r>
              <a:rPr lang="it-IT" dirty="0" err="1" smtClean="0"/>
              <a:t>princìpi</a:t>
            </a:r>
            <a:r>
              <a:rPr lang="it-IT" dirty="0" smtClean="0"/>
              <a:t> propri della geometria, appartengono anche ad altre scienze.</a:t>
            </a:r>
          </a:p>
          <a:p>
            <a:r>
              <a:rPr lang="it-IT" dirty="0" smtClean="0"/>
              <a:t>Da questi elementi fondamentali vengono poi ricavate tutte le altre proposizioni geometriche vere, ossia i </a:t>
            </a:r>
            <a:r>
              <a:rPr lang="it-IT" b="1" dirty="0" smtClean="0"/>
              <a:t>teoremi della geometria</a:t>
            </a:r>
            <a:r>
              <a:rPr lang="it-IT" dirty="0" smtClean="0"/>
              <a:t>, attraverso vari metodi dimostrativi, quali, ad esempio, il metodo </a:t>
            </a:r>
            <a:r>
              <a:rPr lang="it-IT" b="1" dirty="0" smtClean="0"/>
              <a:t>“per assurdo” </a:t>
            </a:r>
            <a:r>
              <a:rPr lang="it-IT" dirty="0" smtClean="0"/>
              <a:t>(che consiste nell’assumere come vera l’ipotesi contraria a quella che si vuole dimostrare per rivelarne la contraddittorietà) e quello </a:t>
            </a:r>
            <a:r>
              <a:rPr lang="it-IT" b="1" dirty="0" smtClean="0"/>
              <a:t>“per </a:t>
            </a:r>
            <a:r>
              <a:rPr lang="it-IT" b="1" dirty="0" err="1" smtClean="0"/>
              <a:t>esaustione</a:t>
            </a:r>
            <a:r>
              <a:rPr lang="it-IT" b="1" dirty="0" smtClean="0"/>
              <a:t>” </a:t>
            </a:r>
            <a:r>
              <a:rPr lang="it-IT" dirty="0" smtClean="0"/>
              <a:t>(che si realizza per progressiva approssimazione).</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7</a:t>
            </a:fld>
            <a:endParaRPr lang="it-IT"/>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6">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800" dirty="0" smtClean="0">
                <a:solidFill>
                  <a:schemeClr val="accent2">
                    <a:lumMod val="75000"/>
                  </a:schemeClr>
                </a:solidFill>
              </a:rPr>
              <a:t>Il teorema di </a:t>
            </a:r>
            <a:r>
              <a:rPr lang="it-IT" sz="2800" dirty="0" err="1" smtClean="0">
                <a:solidFill>
                  <a:schemeClr val="accent2">
                    <a:lumMod val="75000"/>
                  </a:schemeClr>
                </a:solidFill>
              </a:rPr>
              <a:t>Gödel</a:t>
            </a:r>
            <a:r>
              <a:rPr lang="it-IT" sz="2800" dirty="0" smtClean="0">
                <a:solidFill>
                  <a:schemeClr val="accent2">
                    <a:lumMod val="75000"/>
                  </a:schemeClr>
                </a:solidFill>
              </a:rPr>
              <a:t> - 3</a:t>
            </a:r>
            <a:endParaRPr lang="it-IT" sz="2800" dirty="0">
              <a:solidFill>
                <a:schemeClr val="accent2">
                  <a:lumMod val="75000"/>
                </a:schemeClr>
              </a:solidFill>
            </a:endParaRPr>
          </a:p>
        </p:txBody>
      </p:sp>
      <p:sp>
        <p:nvSpPr>
          <p:cNvPr id="4" name="Segnaposto data 3"/>
          <p:cNvSpPr>
            <a:spLocks noGrp="1"/>
          </p:cNvSpPr>
          <p:nvPr>
            <p:ph type="dt" sz="half" idx="10"/>
          </p:nvPr>
        </p:nvSpPr>
        <p:spPr/>
        <p:txBody>
          <a:bodyPr/>
          <a:lstStyle/>
          <a:p>
            <a:fld id="{6B811334-EEE0-4EAD-859D-128C1D366CB6}" type="datetime1">
              <a:rPr lang="it-IT" smtClean="0">
                <a:solidFill>
                  <a:schemeClr val="accent2">
                    <a:lumMod val="75000"/>
                  </a:schemeClr>
                </a:solidFill>
              </a:rPr>
              <a:pPr/>
              <a:t>07/04/2010</a:t>
            </a:fld>
            <a:endParaRPr lang="it-IT" dirty="0">
              <a:solidFill>
                <a:schemeClr val="accent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accent2">
                    <a:lumMod val="75000"/>
                  </a:schemeClr>
                </a:solidFill>
              </a:rPr>
              <a:t>prof. Marco Lombardi</a:t>
            </a:r>
            <a:endParaRPr lang="it-IT" dirty="0">
              <a:solidFill>
                <a:schemeClr val="accent2">
                  <a:lumMod val="75000"/>
                </a:schemeClr>
              </a:solidFill>
            </a:endParaRPr>
          </a:p>
        </p:txBody>
      </p:sp>
      <p:sp>
        <p:nvSpPr>
          <p:cNvPr id="6" name="Segnaposto numero diapositiva 5"/>
          <p:cNvSpPr>
            <a:spLocks noGrp="1"/>
          </p:cNvSpPr>
          <p:nvPr>
            <p:ph type="sldNum" sz="quarter" idx="12"/>
          </p:nvPr>
        </p:nvSpPr>
        <p:spPr/>
        <p:txBody>
          <a:bodyPr/>
          <a:lstStyle/>
          <a:p>
            <a:fld id="{C842C96A-2090-4052-84BC-BF6EF5A815B6}" type="slidenum">
              <a:rPr lang="it-IT" smtClean="0"/>
              <a:pPr/>
              <a:t>70</a:t>
            </a:fld>
            <a:endParaRPr lang="it-IT" dirty="0"/>
          </a:p>
        </p:txBody>
      </p:sp>
      <p:sp>
        <p:nvSpPr>
          <p:cNvPr id="9" name="Segnaposto contenuto 8"/>
          <p:cNvSpPr>
            <a:spLocks noGrp="1"/>
          </p:cNvSpPr>
          <p:nvPr>
            <p:ph idx="1"/>
          </p:nvPr>
        </p:nvSpPr>
        <p:spPr>
          <a:xfrm>
            <a:off x="214282" y="1554162"/>
            <a:ext cx="8777318" cy="4525963"/>
          </a:xfrm>
        </p:spPr>
        <p:txBody>
          <a:bodyPr>
            <a:normAutofit fontScale="92500"/>
          </a:bodyPr>
          <a:lstStyle/>
          <a:p>
            <a:r>
              <a:rPr lang="it-IT" dirty="0" smtClean="0"/>
              <a:t>Questo risultato attesta che nelle scienze esatte è impossibile individuare un fondamento indiscutibile, e conferma i limiti delle nostre possibilità di conoscenza già emersi, nel Novecento, nell’ambito delle scienze empiriche. </a:t>
            </a:r>
          </a:p>
          <a:p>
            <a:r>
              <a:rPr lang="it-IT" dirty="0" smtClean="0"/>
              <a:t>Anche in matematica fallisce il progetto di rendere certo e incrollabile il nostro sapere. </a:t>
            </a:r>
          </a:p>
          <a:p>
            <a:r>
              <a:rPr lang="it-IT" b="1" dirty="0" smtClean="0"/>
              <a:t>Le pretese </a:t>
            </a:r>
            <a:r>
              <a:rPr lang="it-IT" b="1" dirty="0" err="1" smtClean="0"/>
              <a:t>giustificazioniste</a:t>
            </a:r>
            <a:r>
              <a:rPr lang="it-IT" b="1" dirty="0" smtClean="0"/>
              <a:t> definitive non sono razionali</a:t>
            </a:r>
            <a:r>
              <a:rPr lang="it-IT" dirty="0" smtClean="0"/>
              <a:t>.</a:t>
            </a:r>
            <a:endParaRPr lang="it-IT"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ctrTitle"/>
          </p:nvPr>
        </p:nvSpPr>
        <p:spPr>
          <a:xfrm>
            <a:off x="428596" y="2285992"/>
            <a:ext cx="8458200" cy="1222375"/>
          </a:xfrm>
        </p:spPr>
        <p:txBody>
          <a:bodyPr/>
          <a:lstStyle/>
          <a:p>
            <a:pPr algn="ctr"/>
            <a:r>
              <a:rPr lang="it-IT" sz="6600" dirty="0" smtClean="0"/>
              <a:t>L’intuizionismo</a:t>
            </a:r>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71</a:t>
            </a:fld>
            <a:endParaRPr lang="it-IT"/>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L’intuizionismo</a:t>
            </a:r>
            <a:endParaRPr lang="it-IT" dirty="0"/>
          </a:p>
        </p:txBody>
      </p:sp>
      <p:sp>
        <p:nvSpPr>
          <p:cNvPr id="9" name="Segnaposto contenuto 8"/>
          <p:cNvSpPr>
            <a:spLocks noGrp="1"/>
          </p:cNvSpPr>
          <p:nvPr>
            <p:ph idx="1"/>
          </p:nvPr>
        </p:nvSpPr>
        <p:spPr>
          <a:xfrm>
            <a:off x="304800" y="1554163"/>
            <a:ext cx="8686800" cy="2660656"/>
          </a:xfrm>
        </p:spPr>
        <p:txBody>
          <a:bodyPr/>
          <a:lstStyle/>
          <a:p>
            <a:r>
              <a:rPr lang="it-IT" dirty="0" smtClean="0"/>
              <a:t>Su posizioni diverse, sia rispetto al formalismo sia al logicismo, si pone la dottrina dell’</a:t>
            </a:r>
            <a:r>
              <a:rPr lang="it-IT" b="1" dirty="0" smtClean="0"/>
              <a:t>intuizionismo</a:t>
            </a:r>
            <a:r>
              <a:rPr lang="it-IT" dirty="0" smtClean="0"/>
              <a:t>, che fa capo agli olandesi </a:t>
            </a:r>
            <a:r>
              <a:rPr lang="it-IT" b="1" dirty="0" smtClean="0"/>
              <a:t>Jan </a:t>
            </a:r>
            <a:r>
              <a:rPr lang="it-IT" b="1" dirty="0" err="1" smtClean="0"/>
              <a:t>Luitzen</a:t>
            </a:r>
            <a:r>
              <a:rPr lang="it-IT" b="1" dirty="0" smtClean="0"/>
              <a:t> E. </a:t>
            </a:r>
            <a:r>
              <a:rPr lang="it-IT" b="1" dirty="0" err="1" smtClean="0"/>
              <a:t>Brouwer</a:t>
            </a:r>
            <a:r>
              <a:rPr lang="it-IT" dirty="0" smtClean="0"/>
              <a:t> (1881-1966) e </a:t>
            </a:r>
            <a:r>
              <a:rPr lang="it-IT" b="1" dirty="0" err="1" smtClean="0"/>
              <a:t>Arend</a:t>
            </a:r>
            <a:r>
              <a:rPr lang="it-IT" b="1" dirty="0" smtClean="0"/>
              <a:t> </a:t>
            </a:r>
            <a:r>
              <a:rPr lang="it-IT" b="1" dirty="0" err="1" smtClean="0"/>
              <a:t>Heyting</a:t>
            </a:r>
            <a:r>
              <a:rPr lang="it-IT" b="1" dirty="0" smtClean="0"/>
              <a:t> </a:t>
            </a:r>
            <a:r>
              <a:rPr lang="it-IT" dirty="0" smtClean="0"/>
              <a:t>(1898-1980).</a:t>
            </a:r>
          </a:p>
          <a:p>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72</a:t>
            </a:fld>
            <a:endParaRPr lang="it-IT"/>
          </a:p>
        </p:txBody>
      </p:sp>
      <p:pic>
        <p:nvPicPr>
          <p:cNvPr id="2052" name="Picture 4"/>
          <p:cNvPicPr>
            <a:picLocks noChangeAspect="1" noChangeArrowheads="1"/>
          </p:cNvPicPr>
          <p:nvPr/>
        </p:nvPicPr>
        <p:blipFill>
          <a:blip r:embed="rId2" cstate="print"/>
          <a:srcRect/>
          <a:stretch>
            <a:fillRect/>
          </a:stretch>
        </p:blipFill>
        <p:spPr bwMode="auto">
          <a:xfrm>
            <a:off x="1643042" y="4214818"/>
            <a:ext cx="1857388" cy="2321735"/>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5429256" y="4143380"/>
            <a:ext cx="17145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La matematica costruttivista - 1</a:t>
            </a:r>
            <a:endParaRPr lang="it-IT" dirty="0"/>
          </a:p>
        </p:txBody>
      </p:sp>
      <p:sp>
        <p:nvSpPr>
          <p:cNvPr id="9" name="Segnaposto contenuto 8"/>
          <p:cNvSpPr>
            <a:spLocks noGrp="1"/>
          </p:cNvSpPr>
          <p:nvPr>
            <p:ph idx="1"/>
          </p:nvPr>
        </p:nvSpPr>
        <p:spPr/>
        <p:txBody>
          <a:bodyPr>
            <a:normAutofit fontScale="85000" lnSpcReduction="10000"/>
          </a:bodyPr>
          <a:lstStyle/>
          <a:p>
            <a:r>
              <a:rPr lang="it-IT" dirty="0" smtClean="0"/>
              <a:t>Come </a:t>
            </a:r>
            <a:r>
              <a:rPr lang="it-IT" dirty="0" err="1" smtClean="0"/>
              <a:t>Hilbert</a:t>
            </a:r>
            <a:r>
              <a:rPr lang="it-IT" dirty="0" smtClean="0"/>
              <a:t>, anche </a:t>
            </a:r>
            <a:r>
              <a:rPr lang="it-IT" dirty="0" err="1" smtClean="0"/>
              <a:t>Brouwer</a:t>
            </a:r>
            <a:r>
              <a:rPr lang="it-IT" dirty="0" smtClean="0"/>
              <a:t> pensa che la matematica non si fondi sulla logica. </a:t>
            </a:r>
          </a:p>
          <a:p>
            <a:r>
              <a:rPr lang="it-IT" dirty="0" smtClean="0"/>
              <a:t>Secondo </a:t>
            </a:r>
            <a:r>
              <a:rPr lang="it-IT" dirty="0" err="1" smtClean="0"/>
              <a:t>Brouwer</a:t>
            </a:r>
            <a:r>
              <a:rPr lang="it-IT" dirty="0" smtClean="0"/>
              <a:t> essa ha un carattere primitivo e rappresenta essenzialmente il risultato di </a:t>
            </a:r>
            <a:r>
              <a:rPr lang="it-IT" b="1" dirty="0" smtClean="0"/>
              <a:t>costruzioni </a:t>
            </a:r>
            <a:r>
              <a:rPr lang="it-IT" dirty="0" smtClean="0"/>
              <a:t>dell’intelletto umano.</a:t>
            </a:r>
          </a:p>
          <a:p>
            <a:r>
              <a:rPr lang="it-IT" dirty="0" smtClean="0"/>
              <a:t>La serie dei numeri naturali, per esempio, è costruita dalla nostra mente grazie all’intuizione che noi abbiamo della successione degli istanti nel tempo, che ci consente di formare nuove unità a partire da quelle precedentemente date, attraverso l’operazione di “passaggio al successore”.</a:t>
            </a:r>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73</a:t>
            </a:fld>
            <a:endParaRPr lang="it-IT"/>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La matematica costruttivista - 2</a:t>
            </a:r>
            <a:endParaRPr lang="it-IT" dirty="0"/>
          </a:p>
        </p:txBody>
      </p:sp>
      <p:sp>
        <p:nvSpPr>
          <p:cNvPr id="9" name="Segnaposto contenuto 8"/>
          <p:cNvSpPr>
            <a:spLocks noGrp="1"/>
          </p:cNvSpPr>
          <p:nvPr>
            <p:ph idx="1"/>
          </p:nvPr>
        </p:nvSpPr>
        <p:spPr/>
        <p:txBody>
          <a:bodyPr>
            <a:normAutofit fontScale="77500" lnSpcReduction="20000"/>
          </a:bodyPr>
          <a:lstStyle/>
          <a:p>
            <a:r>
              <a:rPr lang="it-IT" dirty="0" smtClean="0"/>
              <a:t>La posizione di </a:t>
            </a:r>
            <a:r>
              <a:rPr lang="it-IT" dirty="0" err="1" smtClean="0"/>
              <a:t>Brouwer</a:t>
            </a:r>
            <a:r>
              <a:rPr lang="it-IT" dirty="0" smtClean="0"/>
              <a:t> è dunque vicina a quella di </a:t>
            </a:r>
            <a:r>
              <a:rPr lang="it-IT" b="1" dirty="0" err="1" smtClean="0"/>
              <a:t>Kant</a:t>
            </a:r>
            <a:r>
              <a:rPr lang="it-IT" dirty="0" smtClean="0"/>
              <a:t>, che considerava l’aritmetica fondata sul carattere sintetico a priori del tempo.</a:t>
            </a:r>
          </a:p>
          <a:p>
            <a:r>
              <a:rPr lang="it-IT" dirty="0" smtClean="0"/>
              <a:t>Da questo specifico punto di vista, per giustificare il corpo delle teorie matematiche, non basta più dimostrarne la coerenza, come volevano </a:t>
            </a:r>
            <a:r>
              <a:rPr lang="it-IT" dirty="0" err="1" smtClean="0"/>
              <a:t>Hilbert</a:t>
            </a:r>
            <a:r>
              <a:rPr lang="it-IT" dirty="0" smtClean="0"/>
              <a:t> e la scuola formalista. </a:t>
            </a:r>
          </a:p>
          <a:p>
            <a:r>
              <a:rPr lang="it-IT" dirty="0" smtClean="0"/>
              <a:t>Secondo gli intuizionisti, l’</a:t>
            </a:r>
            <a:r>
              <a:rPr lang="it-IT" b="1" dirty="0" smtClean="0"/>
              <a:t>esistenza </a:t>
            </a:r>
            <a:r>
              <a:rPr lang="it-IT" dirty="0" smtClean="0"/>
              <a:t>di un ente matematico non può significare la sua eventuale “possibilità” (o non contraddittorietà), ma soltanto la sua </a:t>
            </a:r>
            <a:r>
              <a:rPr lang="it-IT" b="1" dirty="0" smtClean="0"/>
              <a:t>avvenuta costruzione</a:t>
            </a:r>
            <a:r>
              <a:rPr lang="it-IT" dirty="0" smtClean="0"/>
              <a:t>.</a:t>
            </a:r>
          </a:p>
          <a:p>
            <a:r>
              <a:rPr lang="it-IT" dirty="0" smtClean="0"/>
              <a:t>Per poter affermare che un numero di una determinata specie esiste, occorre sapere come costruirlo, o come poterlo contare in un numero finito di passaggi.</a:t>
            </a:r>
          </a:p>
          <a:p>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74</a:t>
            </a:fld>
            <a:endParaRPr lang="it-I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La negazione dell’infinito attuale - 1</a:t>
            </a:r>
            <a:endParaRPr lang="it-IT" dirty="0"/>
          </a:p>
        </p:txBody>
      </p:sp>
      <p:sp>
        <p:nvSpPr>
          <p:cNvPr id="9" name="Segnaposto contenuto 8"/>
          <p:cNvSpPr>
            <a:spLocks noGrp="1"/>
          </p:cNvSpPr>
          <p:nvPr>
            <p:ph idx="1"/>
          </p:nvPr>
        </p:nvSpPr>
        <p:spPr/>
        <p:txBody>
          <a:bodyPr>
            <a:normAutofit lnSpcReduction="10000"/>
          </a:bodyPr>
          <a:lstStyle/>
          <a:p>
            <a:r>
              <a:rPr lang="it-IT" dirty="0" smtClean="0"/>
              <a:t>Partendo dalla sua posizione costruttivista, </a:t>
            </a:r>
            <a:r>
              <a:rPr lang="it-IT" dirty="0" err="1" smtClean="0"/>
              <a:t>Brouwer</a:t>
            </a:r>
            <a:r>
              <a:rPr lang="it-IT" dirty="0" smtClean="0"/>
              <a:t> respinge il concetto </a:t>
            </a:r>
            <a:r>
              <a:rPr lang="it-IT" dirty="0" err="1" smtClean="0"/>
              <a:t>cantoriano</a:t>
            </a:r>
            <a:r>
              <a:rPr lang="it-IT" dirty="0" smtClean="0"/>
              <a:t> di </a:t>
            </a:r>
            <a:r>
              <a:rPr lang="it-IT" b="1" dirty="0" smtClean="0"/>
              <a:t>infinito attuale</a:t>
            </a:r>
            <a:r>
              <a:rPr lang="it-IT" dirty="0" smtClean="0"/>
              <a:t>, cioè l’esistenza di insiemi infiniti presi nella loro totalità. </a:t>
            </a:r>
          </a:p>
          <a:p>
            <a:r>
              <a:rPr lang="it-IT" dirty="0" smtClean="0"/>
              <a:t>Tale idea è </a:t>
            </a:r>
            <a:r>
              <a:rPr lang="it-IT" dirty="0" err="1" smtClean="0"/>
              <a:t>intuizionisticamente</a:t>
            </a:r>
            <a:r>
              <a:rPr lang="it-IT" dirty="0" smtClean="0"/>
              <a:t> inaccettabile, proprio perché l’infinito attuale è considerato qualcosa di compiuto, e di indipendente da ogni attività umana di generazione o costruzione.</a:t>
            </a:r>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75</a:t>
            </a:fld>
            <a:endParaRPr lang="it-IT"/>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La negazione dell’infinito attuale - 2</a:t>
            </a:r>
            <a:endParaRPr lang="it-IT" dirty="0"/>
          </a:p>
        </p:txBody>
      </p:sp>
      <p:sp>
        <p:nvSpPr>
          <p:cNvPr id="9" name="Segnaposto contenuto 8"/>
          <p:cNvSpPr>
            <a:spLocks noGrp="1"/>
          </p:cNvSpPr>
          <p:nvPr>
            <p:ph idx="1"/>
          </p:nvPr>
        </p:nvSpPr>
        <p:spPr/>
        <p:txBody>
          <a:bodyPr>
            <a:normAutofit fontScale="85000" lnSpcReduction="10000"/>
          </a:bodyPr>
          <a:lstStyle/>
          <a:p>
            <a:r>
              <a:rPr lang="it-IT" dirty="0" smtClean="0"/>
              <a:t>Gli intuizionisti, seguendo le tesi di </a:t>
            </a:r>
            <a:r>
              <a:rPr lang="it-IT" b="1" dirty="0" smtClean="0"/>
              <a:t>Aristotele</a:t>
            </a:r>
            <a:r>
              <a:rPr lang="it-IT" dirty="0" smtClean="0"/>
              <a:t>, accettano solo l’</a:t>
            </a:r>
            <a:r>
              <a:rPr lang="it-IT" b="1" dirty="0" smtClean="0"/>
              <a:t>infinito potenziale</a:t>
            </a:r>
            <a:r>
              <a:rPr lang="it-IT" dirty="0" smtClean="0"/>
              <a:t>; pensano, cioè che l’infinito possa presentarsi esclusivamente come un processo in fieri, mai come un risultato.</a:t>
            </a:r>
          </a:p>
          <a:p>
            <a:r>
              <a:rPr lang="it-IT" dirty="0" smtClean="0"/>
              <a:t>Ad esempio, quando si dice che i numeri naturali sono infiniti, </a:t>
            </a:r>
            <a:r>
              <a:rPr lang="it-IT" dirty="0" err="1" smtClean="0"/>
              <a:t>intuizionisticamente</a:t>
            </a:r>
            <a:r>
              <a:rPr lang="it-IT" dirty="0" smtClean="0"/>
              <a:t> parlando ciò significa che, dato un certo insieme finito di numeri, esiste sempre la possibilità di costruirne un altro che contiene un numero in più, ma </a:t>
            </a:r>
            <a:r>
              <a:rPr lang="it-IT" b="1" dirty="0" smtClean="0"/>
              <a:t>non esiste un insieme di numeri che sia attualmente infinito</a:t>
            </a:r>
            <a:r>
              <a:rPr lang="it-IT" dirty="0" smtClean="0"/>
              <a:t>.</a:t>
            </a:r>
          </a:p>
          <a:p>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76</a:t>
            </a:fld>
            <a:endParaRPr lang="it-IT"/>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Il rifiuto del terzo escluso - 1</a:t>
            </a:r>
            <a:endParaRPr lang="it-IT" dirty="0"/>
          </a:p>
        </p:txBody>
      </p:sp>
      <p:sp>
        <p:nvSpPr>
          <p:cNvPr id="9" name="Segnaposto contenuto 8"/>
          <p:cNvSpPr>
            <a:spLocks noGrp="1"/>
          </p:cNvSpPr>
          <p:nvPr>
            <p:ph idx="1"/>
          </p:nvPr>
        </p:nvSpPr>
        <p:spPr>
          <a:xfrm>
            <a:off x="304800" y="1357298"/>
            <a:ext cx="8686800" cy="5214974"/>
          </a:xfrm>
        </p:spPr>
        <p:txBody>
          <a:bodyPr>
            <a:normAutofit fontScale="85000" lnSpcReduction="10000"/>
          </a:bodyPr>
          <a:lstStyle/>
          <a:p>
            <a:r>
              <a:rPr lang="it-IT" dirty="0" smtClean="0"/>
              <a:t>Un’altra conseguenza della prospettiva di </a:t>
            </a:r>
            <a:r>
              <a:rPr lang="it-IT" dirty="0" err="1" smtClean="0"/>
              <a:t>Brouwer</a:t>
            </a:r>
            <a:r>
              <a:rPr lang="it-IT" dirty="0" smtClean="0"/>
              <a:t> è il </a:t>
            </a:r>
            <a:r>
              <a:rPr lang="it-IT" b="1" dirty="0" smtClean="0"/>
              <a:t>rifiuto del principio logico del terzo escluso</a:t>
            </a:r>
            <a:r>
              <a:rPr lang="it-IT" dirty="0" smtClean="0"/>
              <a:t>: A o non A.</a:t>
            </a:r>
          </a:p>
          <a:p>
            <a:r>
              <a:rPr lang="it-IT" dirty="0" smtClean="0"/>
              <a:t>Accettare questo principio significherebbe ammettere che, per ogni proposizione A, si sia in grado di costruire la dimostrazione di A, o quella di non A. Ma ciò equivarrebbe a un’assurda ipotesi di onniscienza, palesemente esclusa dal gran numero di problemi di cui ignoriamo attualmente la situazione.</a:t>
            </a:r>
          </a:p>
          <a:p>
            <a:r>
              <a:rPr lang="it-IT" dirty="0" smtClean="0"/>
              <a:t>Il principio del terzo escluso non può considerarsi un assioma logico intuizionista. </a:t>
            </a:r>
          </a:p>
          <a:p>
            <a:r>
              <a:rPr lang="it-IT" dirty="0" smtClean="0"/>
              <a:t>Di conseguenza, l’ambito della logica classica risulta ampiamente ridimensionato.</a:t>
            </a:r>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77</a:t>
            </a:fld>
            <a:endParaRPr lang="it-IT"/>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Il rifiuto del terzo escluso - 2</a:t>
            </a:r>
            <a:endParaRPr lang="it-IT" dirty="0"/>
          </a:p>
        </p:txBody>
      </p:sp>
      <p:sp>
        <p:nvSpPr>
          <p:cNvPr id="9" name="Segnaposto contenuto 8"/>
          <p:cNvSpPr>
            <a:spLocks noGrp="1"/>
          </p:cNvSpPr>
          <p:nvPr>
            <p:ph idx="1"/>
          </p:nvPr>
        </p:nvSpPr>
        <p:spPr>
          <a:xfrm>
            <a:off x="304800" y="1554162"/>
            <a:ext cx="8686800" cy="4803796"/>
          </a:xfrm>
        </p:spPr>
        <p:txBody>
          <a:bodyPr>
            <a:normAutofit fontScale="77500" lnSpcReduction="20000"/>
          </a:bodyPr>
          <a:lstStyle/>
          <a:p>
            <a:r>
              <a:rPr lang="it-IT" dirty="0" err="1" smtClean="0"/>
              <a:t>Brouwer</a:t>
            </a:r>
            <a:r>
              <a:rPr lang="it-IT" dirty="0" smtClean="0"/>
              <a:t> ha indubbiamente il merito di aver scoperto un terreno in cui l’impostazione logica tradizionale risulta inadeguata: </a:t>
            </a:r>
            <a:r>
              <a:rPr lang="it-IT" b="1" dirty="0" smtClean="0"/>
              <a:t>l’ambito della coscienza e degli atti mentali</a:t>
            </a:r>
            <a:r>
              <a:rPr lang="it-IT" dirty="0" smtClean="0"/>
              <a:t>.</a:t>
            </a:r>
          </a:p>
          <a:p>
            <a:r>
              <a:rPr lang="it-IT" dirty="0" smtClean="0"/>
              <a:t>Non a caso, </a:t>
            </a:r>
            <a:r>
              <a:rPr lang="it-IT" dirty="0" err="1" smtClean="0"/>
              <a:t>Heyting</a:t>
            </a:r>
            <a:r>
              <a:rPr lang="it-IT" dirty="0" smtClean="0"/>
              <a:t> caratterizza la logica intuizionista come la </a:t>
            </a:r>
            <a:r>
              <a:rPr lang="it-IT" b="1" dirty="0" smtClean="0"/>
              <a:t>logica del conoscere</a:t>
            </a:r>
            <a:r>
              <a:rPr lang="it-IT" dirty="0" smtClean="0"/>
              <a:t>, a differenza di quella classica, che è una </a:t>
            </a:r>
            <a:r>
              <a:rPr lang="it-IT" b="1" dirty="0" smtClean="0"/>
              <a:t>logica dell’essere</a:t>
            </a:r>
            <a:r>
              <a:rPr lang="it-IT" dirty="0" smtClean="0"/>
              <a:t>.</a:t>
            </a:r>
          </a:p>
          <a:p>
            <a:r>
              <a:rPr lang="it-IT" dirty="0" smtClean="0"/>
              <a:t>D’altro canto, gli intuizionisti sono costretti dalla loro concezione filosofica a </a:t>
            </a:r>
            <a:r>
              <a:rPr lang="it-IT" b="1" dirty="0" smtClean="0"/>
              <a:t>respingere parti considerevoli della matematica</a:t>
            </a:r>
            <a:r>
              <a:rPr lang="it-IT" dirty="0" smtClean="0"/>
              <a:t>: in particolare, </a:t>
            </a:r>
            <a:r>
              <a:rPr lang="it-IT" dirty="0" err="1" smtClean="0"/>
              <a:t>Brouwer</a:t>
            </a:r>
            <a:r>
              <a:rPr lang="it-IT" dirty="0" smtClean="0"/>
              <a:t> rifiuta quei settori che sono basati sul concetto di infinito attuale, accettabili invece, in un’ottica di tipo logicista o platonica.</a:t>
            </a:r>
          </a:p>
          <a:p>
            <a:r>
              <a:rPr lang="it-IT" b="1" dirty="0" smtClean="0"/>
              <a:t>L’assunzione di una certa ipotesi filosofica sembra determinante per il tipo di matematica che si produce.</a:t>
            </a:r>
            <a:endParaRPr lang="it-IT" b="1"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78</a:t>
            </a:fld>
            <a:endParaRPr lang="it-IT"/>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accent3">
                <a:shade val="45000"/>
                <a:satMod val="135000"/>
              </a:schemeClr>
              <a:prstClr val="white"/>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ctrTitle"/>
          </p:nvPr>
        </p:nvSpPr>
        <p:spPr>
          <a:xfrm>
            <a:off x="357158" y="2214554"/>
            <a:ext cx="8458200" cy="1222375"/>
          </a:xfrm>
        </p:spPr>
        <p:txBody>
          <a:bodyPr>
            <a:normAutofit/>
          </a:bodyPr>
          <a:lstStyle/>
          <a:p>
            <a:pPr algn="ctr"/>
            <a:r>
              <a:rPr lang="it-IT" sz="7200" dirty="0" smtClean="0"/>
              <a:t>Conclusioni</a:t>
            </a:r>
            <a:endParaRPr lang="it-IT" sz="7200"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dirty="0" smtClean="0"/>
              <a:t>prof. Marco Lombardi</a:t>
            </a:r>
            <a:endParaRPr lang="it-IT" dirty="0"/>
          </a:p>
        </p:txBody>
      </p:sp>
      <p:sp>
        <p:nvSpPr>
          <p:cNvPr id="7" name="Segnaposto numero diapositiva 6"/>
          <p:cNvSpPr>
            <a:spLocks noGrp="1"/>
          </p:cNvSpPr>
          <p:nvPr>
            <p:ph type="sldNum" sz="quarter" idx="12"/>
          </p:nvPr>
        </p:nvSpPr>
        <p:spPr/>
        <p:txBody>
          <a:bodyPr/>
          <a:lstStyle/>
          <a:p>
            <a:fld id="{C842C96A-2090-4052-84BC-BF6EF5A815B6}" type="slidenum">
              <a:rPr lang="it-IT" smtClean="0"/>
              <a:pPr/>
              <a:t>79</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quinto postulato</a:t>
            </a:r>
            <a:endParaRPr lang="it-IT" dirty="0"/>
          </a:p>
        </p:txBody>
      </p:sp>
      <p:sp>
        <p:nvSpPr>
          <p:cNvPr id="3" name="Segnaposto contenuto 2"/>
          <p:cNvSpPr>
            <a:spLocks noGrp="1"/>
          </p:cNvSpPr>
          <p:nvPr>
            <p:ph idx="1"/>
          </p:nvPr>
        </p:nvSpPr>
        <p:spPr/>
        <p:txBody>
          <a:bodyPr/>
          <a:lstStyle/>
          <a:p>
            <a:r>
              <a:rPr lang="it-IT" dirty="0" smtClean="0"/>
              <a:t>La nascita delle geometrie non euclidee è legata alla secolare discussione intorno alla validità del quinto postulato di Euclide, così formulabile: “</a:t>
            </a:r>
            <a:r>
              <a:rPr lang="it-IT" i="1" dirty="0" smtClean="0"/>
              <a:t>se una retta, incontrandone altre due, forma da una stessa parte gli angoli interni la cui somma è minore di due retti, allora le due rette, se prolungate </a:t>
            </a:r>
            <a:r>
              <a:rPr lang="it-IT" i="1" dirty="0" err="1" smtClean="0"/>
              <a:t>indefinitivamente</a:t>
            </a:r>
            <a:r>
              <a:rPr lang="it-IT" i="1" dirty="0" smtClean="0"/>
              <a:t>, si incontrano da quella parte</a:t>
            </a:r>
            <a:r>
              <a:rPr lang="it-IT" dirty="0" smtClean="0"/>
              <a:t>”.</a:t>
            </a:r>
            <a:endParaRPr lang="it-IT" dirty="0"/>
          </a:p>
        </p:txBody>
      </p:sp>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8</a:t>
            </a:fld>
            <a:endParaRPr lang="it-IT"/>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accent3">
                <a:shade val="45000"/>
                <a:satMod val="135000"/>
              </a:schemeClr>
              <a:prstClr val="white"/>
            </a:duotone>
          </a:blip>
          <a:stretch>
            <a:fillRect/>
          </a:stretch>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La logica matematica</a:t>
            </a:r>
            <a:endParaRPr lang="it-IT" dirty="0"/>
          </a:p>
        </p:txBody>
      </p:sp>
      <p:sp>
        <p:nvSpPr>
          <p:cNvPr id="9" name="Segnaposto contenuto 8"/>
          <p:cNvSpPr>
            <a:spLocks noGrp="1"/>
          </p:cNvSpPr>
          <p:nvPr>
            <p:ph idx="1"/>
          </p:nvPr>
        </p:nvSpPr>
        <p:spPr>
          <a:xfrm>
            <a:off x="304800" y="1554162"/>
            <a:ext cx="8686800" cy="4803796"/>
          </a:xfrm>
        </p:spPr>
        <p:txBody>
          <a:bodyPr>
            <a:normAutofit fontScale="85000" lnSpcReduction="20000"/>
          </a:bodyPr>
          <a:lstStyle/>
          <a:p>
            <a:r>
              <a:rPr lang="it-IT" dirty="0" smtClean="0"/>
              <a:t>Di fronte ai limiti emersi nei vari indirizzi della filosofia della matematica nella prima metà del Novecento (logicista, formalista e intuizionista) è venuta meno la fiducia in una fondazione </a:t>
            </a:r>
            <a:r>
              <a:rPr lang="it-IT" b="1" dirty="0" smtClean="0"/>
              <a:t>unitaria </a:t>
            </a:r>
            <a:r>
              <a:rPr lang="it-IT" dirty="0" smtClean="0"/>
              <a:t>della matematica</a:t>
            </a:r>
          </a:p>
          <a:p>
            <a:r>
              <a:rPr lang="it-IT" dirty="0" smtClean="0"/>
              <a:t>Tuttavia, la ricerca sui fondamenti non è stata infruttuosa.</a:t>
            </a:r>
          </a:p>
          <a:p>
            <a:r>
              <a:rPr lang="it-IT" dirty="0" smtClean="0"/>
              <a:t>Grazie ad essa ed ai metodi introdotti per affrontare l’indagine, si è sviluppata una nuova forma di logica: la </a:t>
            </a:r>
            <a:r>
              <a:rPr lang="it-IT" b="1" dirty="0" smtClean="0"/>
              <a:t>logica matematica</a:t>
            </a:r>
            <a:r>
              <a:rPr lang="it-IT" dirty="0" smtClean="0"/>
              <a:t>, che fa largo uso del simbolismo e dei concetti delle teorie matematiche, chiamata anche “</a:t>
            </a:r>
            <a:r>
              <a:rPr lang="it-IT" b="1" dirty="0" smtClean="0"/>
              <a:t>logica simbolica</a:t>
            </a:r>
            <a:r>
              <a:rPr lang="it-IT" dirty="0" smtClean="0"/>
              <a:t>” per la sua tendenza a trascrivere in simboli artificiali l’intero procedimento deduttivo.</a:t>
            </a:r>
            <a:endParaRPr lang="it-IT" dirty="0"/>
          </a:p>
        </p:txBody>
      </p:sp>
      <p:sp>
        <p:nvSpPr>
          <p:cNvPr id="5" name="Segnaposto data 4"/>
          <p:cNvSpPr>
            <a:spLocks noGrp="1"/>
          </p:cNvSpPr>
          <p:nvPr>
            <p:ph type="dt" sz="half" idx="10"/>
          </p:nvPr>
        </p:nvSpPr>
        <p:spPr/>
        <p:txBody>
          <a:bodyPr/>
          <a:lstStyle/>
          <a:p>
            <a:fld id="{C8B1300C-665C-47C1-A18B-BD366B4CC412}" type="datetime1">
              <a:rPr lang="it-IT" smtClean="0"/>
              <a:pPr/>
              <a:t>07/04/2010</a:t>
            </a:fld>
            <a:endParaRPr lang="it-IT"/>
          </a:p>
        </p:txBody>
      </p:sp>
      <p:sp>
        <p:nvSpPr>
          <p:cNvPr id="6" name="Segnaposto piè di pagina 5"/>
          <p:cNvSpPr>
            <a:spLocks noGrp="1"/>
          </p:cNvSpPr>
          <p:nvPr>
            <p:ph type="ftr" sz="quarter" idx="11"/>
          </p:nvPr>
        </p:nvSpPr>
        <p:spPr/>
        <p:txBody>
          <a:bodyPr/>
          <a:lstStyle/>
          <a:p>
            <a:r>
              <a:rPr lang="it-IT" smtClean="0"/>
              <a:t>prof. Marco Lombardi</a:t>
            </a:r>
            <a:endParaRPr lang="it-IT"/>
          </a:p>
        </p:txBody>
      </p:sp>
      <p:sp>
        <p:nvSpPr>
          <p:cNvPr id="7" name="Segnaposto numero diapositiva 6"/>
          <p:cNvSpPr>
            <a:spLocks noGrp="1"/>
          </p:cNvSpPr>
          <p:nvPr>
            <p:ph type="sldNum" sz="quarter" idx="12"/>
          </p:nvPr>
        </p:nvSpPr>
        <p:spPr/>
        <p:txBody>
          <a:bodyPr/>
          <a:lstStyle/>
          <a:p>
            <a:fld id="{C842C96A-2090-4052-84BC-BF6EF5A815B6}" type="slidenum">
              <a:rPr lang="it-IT" smtClean="0"/>
              <a:pPr/>
              <a:t>80</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postulato della parallela</a:t>
            </a:r>
            <a:endParaRPr lang="it-IT" dirty="0"/>
          </a:p>
        </p:txBody>
      </p:sp>
      <p:pic>
        <p:nvPicPr>
          <p:cNvPr id="7" name="Segnaposto contenuto 6" descr="V_postulato.jpg"/>
          <p:cNvPicPr>
            <a:picLocks noGrp="1" noChangeAspect="1"/>
          </p:cNvPicPr>
          <p:nvPr>
            <p:ph idx="1"/>
          </p:nvPr>
        </p:nvPicPr>
        <p:blipFill>
          <a:blip r:embed="rId2" cstate="print"/>
          <a:stretch>
            <a:fillRect/>
          </a:stretch>
        </p:blipFill>
        <p:spPr>
          <a:xfrm>
            <a:off x="512346" y="1785926"/>
            <a:ext cx="8291112" cy="4071966"/>
          </a:xfrm>
        </p:spPr>
      </p:pic>
      <p:sp>
        <p:nvSpPr>
          <p:cNvPr id="4" name="Segnaposto data 3"/>
          <p:cNvSpPr>
            <a:spLocks noGrp="1"/>
          </p:cNvSpPr>
          <p:nvPr>
            <p:ph type="dt" sz="half" idx="10"/>
          </p:nvPr>
        </p:nvSpPr>
        <p:spPr/>
        <p:txBody>
          <a:bodyPr/>
          <a:lstStyle/>
          <a:p>
            <a:fld id="{6B811334-EEE0-4EAD-859D-128C1D366CB6}" type="datetime1">
              <a:rPr lang="it-IT" smtClean="0"/>
              <a:pPr/>
              <a:t>07/04/2010</a:t>
            </a:fld>
            <a:endParaRPr lang="it-IT"/>
          </a:p>
        </p:txBody>
      </p:sp>
      <p:sp>
        <p:nvSpPr>
          <p:cNvPr id="5" name="Segnaposto piè di pagina 4"/>
          <p:cNvSpPr>
            <a:spLocks noGrp="1"/>
          </p:cNvSpPr>
          <p:nvPr>
            <p:ph type="ftr" sz="quarter" idx="11"/>
          </p:nvPr>
        </p:nvSpPr>
        <p:spPr/>
        <p:txBody>
          <a:bodyPr/>
          <a:lstStyle/>
          <a:p>
            <a:r>
              <a:rPr lang="it-IT" smtClean="0"/>
              <a:t>prof. Marco Lombardi</a:t>
            </a:r>
            <a:endParaRPr lang="it-IT"/>
          </a:p>
        </p:txBody>
      </p:sp>
      <p:sp>
        <p:nvSpPr>
          <p:cNvPr id="6" name="Segnaposto numero diapositiva 5"/>
          <p:cNvSpPr>
            <a:spLocks noGrp="1"/>
          </p:cNvSpPr>
          <p:nvPr>
            <p:ph type="sldNum" sz="quarter" idx="12"/>
          </p:nvPr>
        </p:nvSpPr>
        <p:spPr/>
        <p:txBody>
          <a:bodyPr/>
          <a:lstStyle/>
          <a:p>
            <a:fld id="{C842C96A-2090-4052-84BC-BF6EF5A815B6}" type="slidenum">
              <a:rPr lang="it-IT" smtClean="0"/>
              <a:pPr/>
              <a:t>9</a:t>
            </a:fld>
            <a:endParaRPr lang="it-IT"/>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1464</TotalTime>
  <Words>6036</Words>
  <Application>Microsoft Office PowerPoint</Application>
  <PresentationFormat>Presentazione su schermo (4:3)</PresentationFormat>
  <Paragraphs>475</Paragraphs>
  <Slides>80</Slides>
  <Notes>0</Notes>
  <HiddenSlides>0</HiddenSlides>
  <MMClips>0</MMClips>
  <ScaleCrop>false</ScaleCrop>
  <HeadingPairs>
    <vt:vector size="4" baseType="variant">
      <vt:variant>
        <vt:lpstr>Tema</vt:lpstr>
      </vt:variant>
      <vt:variant>
        <vt:i4>1</vt:i4>
      </vt:variant>
      <vt:variant>
        <vt:lpstr>Titoli diapositive</vt:lpstr>
      </vt:variant>
      <vt:variant>
        <vt:i4>80</vt:i4>
      </vt:variant>
    </vt:vector>
  </HeadingPairs>
  <TitlesOfParts>
    <vt:vector size="81" baseType="lpstr">
      <vt:lpstr>Terra</vt:lpstr>
      <vt:lpstr>Filosofia e matematica</vt:lpstr>
      <vt:lpstr>Le geometrie non euclidee</vt:lpstr>
      <vt:lpstr>Le geometrie non euclidee</vt:lpstr>
      <vt:lpstr>Diapositiva 4</vt:lpstr>
      <vt:lpstr>Le geometrie non euclidee</vt:lpstr>
      <vt:lpstr>La geometria euclidea: i postulati</vt:lpstr>
      <vt:lpstr>Cinque nozioni comuni</vt:lpstr>
      <vt:lpstr>Il quinto postulato</vt:lpstr>
      <vt:lpstr>Il postulato della parallela</vt:lpstr>
      <vt:lpstr>Il postulato della parallela</vt:lpstr>
      <vt:lpstr>Postulato o teorema?</vt:lpstr>
      <vt:lpstr>Il tentativo di Saccheri</vt:lpstr>
      <vt:lpstr>Le geometrie non euclidee</vt:lpstr>
      <vt:lpstr>Nikolai Ivanovich Lobacevskij, 1792 - 1856</vt:lpstr>
      <vt:lpstr>Janos Bolyai (1802-1860)</vt:lpstr>
      <vt:lpstr>Karl Friedrich Gauss (1777 – 1855)</vt:lpstr>
      <vt:lpstr>Georg Friedrich Riemann (1826 – 1866)</vt:lpstr>
      <vt:lpstr>GeometriE iperbolica e ellittica</vt:lpstr>
      <vt:lpstr>La somma degli angoli Di un triangolo</vt:lpstr>
      <vt:lpstr>La geometria ellittica</vt:lpstr>
      <vt:lpstr>Diapositiva 21</vt:lpstr>
      <vt:lpstr>La geometria iperbolica</vt:lpstr>
      <vt:lpstr>Conseguenze filosofiche  delle geometrie non euclidee</vt:lpstr>
      <vt:lpstr>Sistemi geometrici alternativi</vt:lpstr>
      <vt:lpstr>Il concetto di sistema ipotetico-deduttivo</vt:lpstr>
      <vt:lpstr>La crisi del criterio dell’evidenza</vt:lpstr>
      <vt:lpstr>Geometria matematica e geometria fisica</vt:lpstr>
      <vt:lpstr>Geometria matematica e geometria fisica</vt:lpstr>
      <vt:lpstr>Geometria matematica e geometria fisica</vt:lpstr>
      <vt:lpstr>Il convenzionalismo di Poincaré</vt:lpstr>
      <vt:lpstr>Il convenzionalismo di Poincaré</vt:lpstr>
      <vt:lpstr>UNA SCELTA comodità</vt:lpstr>
      <vt:lpstr>L’universo riemanniano</vt:lpstr>
      <vt:lpstr>Aritmetizzazione della matematica  e teoria degli insiemi</vt:lpstr>
      <vt:lpstr>L’indagine sui fondamenti</vt:lpstr>
      <vt:lpstr>L’aritmetizzazione della matematica</vt:lpstr>
      <vt:lpstr>L’aritmetizzazione della matematica</vt:lpstr>
      <vt:lpstr>L’aritmetizzazione della matematica</vt:lpstr>
      <vt:lpstr>Georg Cantor</vt:lpstr>
      <vt:lpstr>La teoria cantoriana degli insiemi</vt:lpstr>
      <vt:lpstr>L’infinito attuale e l’infinito potenziale</vt:lpstr>
      <vt:lpstr>L’infinito attuale e l’infinito potenziale</vt:lpstr>
      <vt:lpstr>La concezione cantoriana dell’infinito attuale</vt:lpstr>
      <vt:lpstr>La concezione cantoriana dell’infinito attuale</vt:lpstr>
      <vt:lpstr>I numeri transfiniti</vt:lpstr>
      <vt:lpstr>I numeri transfiniti</vt:lpstr>
      <vt:lpstr>Il logicismo</vt:lpstr>
      <vt:lpstr>La logicizzazione della matematica</vt:lpstr>
      <vt:lpstr>Il platonismo matematico</vt:lpstr>
      <vt:lpstr>Il platonismo matematico</vt:lpstr>
      <vt:lpstr>La definizione di numero naturale - 1</vt:lpstr>
      <vt:lpstr>La definizione di numero naturale - 2</vt:lpstr>
      <vt:lpstr>La definizione di numero naturale - 3</vt:lpstr>
      <vt:lpstr>L’antinomia di Russell</vt:lpstr>
      <vt:lpstr>L’antinomia di russell</vt:lpstr>
      <vt:lpstr>La crisi dei fondamenti della matematica</vt:lpstr>
      <vt:lpstr>La teoria dei tipi - 1</vt:lpstr>
      <vt:lpstr>La teoria dei tipi - 2</vt:lpstr>
      <vt:lpstr>Il formalismo</vt:lpstr>
      <vt:lpstr>La nuova concezione dell’assiomatica </vt:lpstr>
      <vt:lpstr>L’abbandono del criterio dell’evidenza intuitiva</vt:lpstr>
      <vt:lpstr>I sistemi formali - 1</vt:lpstr>
      <vt:lpstr>I sistemi formali - 2</vt:lpstr>
      <vt:lpstr>La dimostrazione di coerenza dell’aritmetica - 1</vt:lpstr>
      <vt:lpstr>La dimostrazione di coerenza dell’aritmetica - 2</vt:lpstr>
      <vt:lpstr>La dimostrazione di coerenza dell’aritmetica - 3</vt:lpstr>
      <vt:lpstr>I Limiti del programma hilbertiano</vt:lpstr>
      <vt:lpstr>Il teorema di Gödel - 1</vt:lpstr>
      <vt:lpstr>Il teorema di Gödel - 2</vt:lpstr>
      <vt:lpstr>Il teorema di Gödel - 3</vt:lpstr>
      <vt:lpstr>L’intuizionismo</vt:lpstr>
      <vt:lpstr>L’intuizionismo</vt:lpstr>
      <vt:lpstr>La matematica costruttivista - 1</vt:lpstr>
      <vt:lpstr>La matematica costruttivista - 2</vt:lpstr>
      <vt:lpstr>La negazione dell’infinito attuale - 1</vt:lpstr>
      <vt:lpstr>La negazione dell’infinito attuale - 2</vt:lpstr>
      <vt:lpstr>Il rifiuto del terzo escluso - 1</vt:lpstr>
      <vt:lpstr>Il rifiuto del terzo escluso - 2</vt:lpstr>
      <vt:lpstr>Conclusioni</vt:lpstr>
      <vt:lpstr>La logica matematica</vt:lpstr>
    </vt:vector>
  </TitlesOfParts>
  <Company>Olidata S.p.A.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 e matematica</dc:title>
  <dc:creator>Docente</dc:creator>
  <cp:lastModifiedBy>Marco</cp:lastModifiedBy>
  <cp:revision>156</cp:revision>
  <dcterms:created xsi:type="dcterms:W3CDTF">2010-03-16T09:22:05Z</dcterms:created>
  <dcterms:modified xsi:type="dcterms:W3CDTF">2010-04-07T19:49:56Z</dcterms:modified>
</cp:coreProperties>
</file>